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11" r:id="rId2"/>
    <p:sldId id="385" r:id="rId3"/>
    <p:sldId id="396" r:id="rId4"/>
    <p:sldId id="400" r:id="rId5"/>
    <p:sldId id="416" r:id="rId6"/>
    <p:sldId id="406" r:id="rId7"/>
    <p:sldId id="417" r:id="rId8"/>
    <p:sldId id="418" r:id="rId9"/>
    <p:sldId id="424" r:id="rId10"/>
    <p:sldId id="419" r:id="rId11"/>
    <p:sldId id="353" r:id="rId12"/>
    <p:sldId id="422" r:id="rId13"/>
    <p:sldId id="402" r:id="rId14"/>
    <p:sldId id="425" r:id="rId15"/>
    <p:sldId id="420" r:id="rId16"/>
    <p:sldId id="398" r:id="rId17"/>
    <p:sldId id="408" r:id="rId18"/>
    <p:sldId id="414" r:id="rId19"/>
    <p:sldId id="413" r:id="rId20"/>
    <p:sldId id="388" r:id="rId21"/>
    <p:sldId id="362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DD2271-0EDE-4A3D-80C9-69ED6F27E0FD}">
          <p14:sldIdLst>
            <p14:sldId id="411"/>
            <p14:sldId id="385"/>
            <p14:sldId id="396"/>
            <p14:sldId id="400"/>
            <p14:sldId id="416"/>
            <p14:sldId id="406"/>
            <p14:sldId id="417"/>
            <p14:sldId id="418"/>
            <p14:sldId id="424"/>
            <p14:sldId id="419"/>
            <p14:sldId id="353"/>
            <p14:sldId id="422"/>
            <p14:sldId id="402"/>
            <p14:sldId id="425"/>
          </p14:sldIdLst>
        </p14:section>
        <p14:section name="Backup" id="{92CB1CE5-042E-4B8D-B98A-03B4DEBB0578}">
          <p14:sldIdLst>
            <p14:sldId id="420"/>
            <p14:sldId id="398"/>
            <p14:sldId id="408"/>
            <p14:sldId id="414"/>
            <p14:sldId id="413"/>
            <p14:sldId id="388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 Hackenberg" initials="GH" lastIdx="16" clrIdx="0">
    <p:extLst>
      <p:ext uri="{19B8F6BF-5375-455C-9EA6-DF929625EA0E}">
        <p15:presenceInfo xmlns:p15="http://schemas.microsoft.com/office/powerpoint/2012/main" userId="20c81d622e1847e9" providerId="Windows Live"/>
      </p:ext>
    </p:extLst>
  </p:cmAuthor>
  <p:cmAuthor id="2" name="Dominik Ascher" initials="DA" lastIdx="5" clrIdx="1">
    <p:extLst>
      <p:ext uri="{19B8F6BF-5375-455C-9EA6-DF929625EA0E}">
        <p15:presenceInfo xmlns:p15="http://schemas.microsoft.com/office/powerpoint/2012/main" userId="d7c9a7fe620f91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66CCFF"/>
    <a:srgbClr val="0E72AD"/>
    <a:srgbClr val="000000"/>
    <a:srgbClr val="F2F2F2"/>
    <a:srgbClr val="404040"/>
    <a:srgbClr val="1F4E79"/>
    <a:srgbClr val="D9D9D9"/>
    <a:srgbClr val="BA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4" autoAdjust="0"/>
    <p:restoredTop sz="75293" autoAdjust="0"/>
  </p:normalViewPr>
  <p:slideViewPr>
    <p:cSldViewPr snapToGrid="0">
      <p:cViewPr>
        <p:scale>
          <a:sx n="72" d="100"/>
          <a:sy n="72" d="100"/>
        </p:scale>
        <p:origin x="292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A1DE-8431-4516-9E3E-4FD1FE8D5C90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2A7E3-D2D5-4520-A972-A0D515E208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0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07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052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63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011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82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931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335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19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470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14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66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757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429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21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881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56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628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230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035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465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A7E3-D2D5-4520-A972-A0D515E2084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50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2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73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56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57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04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79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1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46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76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49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3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CA305-AD56-4999-BD5C-99934752363A}" type="datetimeFigureOut">
              <a:rPr lang="de-DE" smtClean="0"/>
              <a:t>01.11.2016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12644-F597-44FC-B87B-B432D658F1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78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emf"/><Relationship Id="rId4" Type="http://schemas.openxmlformats.org/officeDocument/2006/relationships/image" Target="../media/image26.png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10" Type="http://schemas.openxmlformats.org/officeDocument/2006/relationships/image" Target="../media/image7.emf"/><Relationship Id="rId4" Type="http://schemas.openxmlformats.org/officeDocument/2006/relationships/image" Target="../media/image4.pn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12" Type="http://schemas.openxmlformats.org/officeDocument/2006/relationships/image" Target="../media/image41.png"/><Relationship Id="rId17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7.emf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emf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003758"/>
            <a:ext cx="12192000" cy="8542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15"/>
          <p:cNvSpPr/>
          <p:nvPr/>
        </p:nvSpPr>
        <p:spPr>
          <a:xfrm>
            <a:off x="0" y="5999748"/>
            <a:ext cx="12192000" cy="268706"/>
          </a:xfrm>
          <a:prstGeom prst="rect">
            <a:avLst/>
          </a:prstGeom>
          <a:solidFill>
            <a:schemeClr val="tx1">
              <a:lumMod val="65000"/>
              <a:lumOff val="3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 b="7702"/>
          <a:stretch/>
        </p:blipFill>
        <p:spPr>
          <a:xfrm>
            <a:off x="0" y="0"/>
            <a:ext cx="12192000" cy="6008914"/>
          </a:xfrm>
          <a:prstGeom prst="rect">
            <a:avLst/>
          </a:prstGeom>
        </p:spPr>
      </p:pic>
      <p:sp>
        <p:nvSpPr>
          <p:cNvPr id="8" name="Rechteck 15"/>
          <p:cNvSpPr/>
          <p:nvPr/>
        </p:nvSpPr>
        <p:spPr>
          <a:xfrm>
            <a:off x="0" y="5570621"/>
            <a:ext cx="12192000" cy="441153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9479" y="5592864"/>
            <a:ext cx="880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TRANSP-0 framework for integrated transportation and power system design.</a:t>
            </a:r>
          </a:p>
        </p:txBody>
      </p:sp>
      <p:sp>
        <p:nvSpPr>
          <p:cNvPr id="33" name="Textfeld 8"/>
          <p:cNvSpPr txBox="1"/>
          <p:nvPr/>
        </p:nvSpPr>
        <p:spPr>
          <a:xfrm>
            <a:off x="128653" y="6287778"/>
            <a:ext cx="5601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Dominik Ascher, Technical University </a:t>
            </a:r>
            <a:r>
              <a:rPr lang="de-DE" sz="1400" b="1" dirty="0" err="1">
                <a:solidFill>
                  <a:schemeClr val="bg1"/>
                </a:solidFill>
              </a:rPr>
              <a:t>of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Munich</a:t>
            </a:r>
            <a:r>
              <a:rPr lang="de-DE" sz="1400" b="1" dirty="0">
                <a:solidFill>
                  <a:schemeClr val="bg1"/>
                </a:solidFill>
              </a:rPr>
              <a:t>, ascher@in.tum.de</a:t>
            </a:r>
          </a:p>
          <a:p>
            <a:r>
              <a:rPr lang="de-DE" sz="1400" b="1" dirty="0">
                <a:solidFill>
                  <a:schemeClr val="bg1"/>
                </a:solidFill>
              </a:rPr>
              <a:t>Georg Hackenberg, Technical University </a:t>
            </a:r>
            <a:r>
              <a:rPr lang="de-DE" sz="1400" b="1" dirty="0" err="1">
                <a:solidFill>
                  <a:schemeClr val="bg1"/>
                </a:solidFill>
              </a:rPr>
              <a:t>of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Munich</a:t>
            </a:r>
            <a:r>
              <a:rPr lang="de-DE" sz="1400" b="1" dirty="0">
                <a:solidFill>
                  <a:schemeClr val="bg1"/>
                </a:solidFill>
              </a:rPr>
              <a:t>, hackenbe@in.tum.de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84" y="6374066"/>
            <a:ext cx="709119" cy="373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614" y="5987263"/>
            <a:ext cx="12737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</a:rPr>
              <a:t>2016 IEEE 19th International Conference on Intelligent Transportation Systems (ITSC 2016), 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Rio de Janeiro, Brazil, November 1-4, 2016</a:t>
            </a:r>
            <a:endParaRPr lang="de-DE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4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10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feld 3"/>
          <p:cNvSpPr txBox="1"/>
          <p:nvPr/>
        </p:nvSpPr>
        <p:spPr>
          <a:xfrm>
            <a:off x="482405" y="123051"/>
            <a:ext cx="2729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feld 3"/>
          <p:cNvSpPr txBox="1"/>
          <p:nvPr/>
        </p:nvSpPr>
        <p:spPr>
          <a:xfrm>
            <a:off x="491930" y="437376"/>
            <a:ext cx="452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Decomposition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tates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actions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transition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functions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de-DE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45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47" y="822622"/>
            <a:ext cx="7007594" cy="55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11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3854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Requirements</a:t>
            </a:r>
            <a:r>
              <a:rPr lang="de-DE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</a:t>
            </a:r>
            <a:r>
              <a:rPr lang="de-DE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459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Constraints or objectives control strategies have to satisfy.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50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47" y="822622"/>
            <a:ext cx="7007594" cy="55834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375807"/>
            <a:ext cx="7514985" cy="2971800"/>
          </a:xfrm>
          <a:prstGeom prst="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738278" y="1150716"/>
            <a:ext cx="421650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Definition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individual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strategies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terms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objectives</a:t>
            </a:r>
            <a:r>
              <a:rPr lang="de-DE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de-DE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onstraints</a:t>
            </a:r>
            <a:r>
              <a:rPr lang="de-DE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optimal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determines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actions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taken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achieve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trajectory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states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highest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contribution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towards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specified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objectives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de-DE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de-DE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limits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evolution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valid </a:t>
            </a:r>
            <a:r>
              <a:rPr lang="de-D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behavior</a:t>
            </a:r>
            <a:r>
              <a:rPr lang="de-D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12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3854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Requirements of control strategies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5239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Applied examples: segment capacity and region capacity constraints.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50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sp>
        <p:nvSpPr>
          <p:cNvPr id="19" name="Rechteck 15"/>
          <p:cNvSpPr/>
          <p:nvPr/>
        </p:nvSpPr>
        <p:spPr>
          <a:xfrm>
            <a:off x="100192" y="898045"/>
            <a:ext cx="5821213" cy="45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Segment capacity constraint</a:t>
            </a:r>
          </a:p>
        </p:txBody>
      </p:sp>
      <p:sp>
        <p:nvSpPr>
          <p:cNvPr id="20" name="Rechteck 15"/>
          <p:cNvSpPr/>
          <p:nvPr/>
        </p:nvSpPr>
        <p:spPr>
          <a:xfrm>
            <a:off x="6006372" y="895844"/>
            <a:ext cx="6049503" cy="45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 capacity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constraint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06" y="4500227"/>
            <a:ext cx="2066140" cy="3350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410" y="5409317"/>
            <a:ext cx="3871686" cy="3288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178146" y="48894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(aggregate production does not exceed region capacity), and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92660" y="57315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(aggregate consumption including the losses over power lines does not exceed region capacity)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54056" y="4461612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92660" y="5370986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37" y="3915523"/>
            <a:ext cx="4750822" cy="162731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12" y="5556379"/>
            <a:ext cx="4984872" cy="4851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744" y="6097766"/>
            <a:ext cx="4860007" cy="32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544" y="1479559"/>
            <a:ext cx="3941690" cy="237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7556" y="1562696"/>
            <a:ext cx="4176012" cy="2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15"/>
          <p:cNvSpPr/>
          <p:nvPr/>
        </p:nvSpPr>
        <p:spPr>
          <a:xfrm>
            <a:off x="0" y="2660308"/>
            <a:ext cx="12192000" cy="38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13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outlook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4742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Towards integrated transportation and power system design.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" y="2736412"/>
            <a:ext cx="1266825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b="1" dirty="0"/>
              <a:t>Outlook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200" dirty="0"/>
              <a:t>Assessment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model</a:t>
            </a:r>
            <a:r>
              <a:rPr lang="de-DE" sz="2200" dirty="0"/>
              <a:t> </a:t>
            </a:r>
            <a:r>
              <a:rPr lang="de-DE" sz="2200" dirty="0" err="1"/>
              <a:t>validity</a:t>
            </a:r>
            <a:endParaRPr lang="de-DE" sz="22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200" dirty="0" err="1"/>
              <a:t>Consideration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multi-</a:t>
            </a:r>
            <a:r>
              <a:rPr lang="de-DE" sz="2200" dirty="0" err="1"/>
              <a:t>modality</a:t>
            </a:r>
            <a:r>
              <a:rPr lang="de-DE" sz="2200" dirty="0"/>
              <a:t>: </a:t>
            </a:r>
            <a:r>
              <a:rPr lang="de-DE" sz="2200" dirty="0" err="1"/>
              <a:t>cars</a:t>
            </a:r>
            <a:r>
              <a:rPr lang="de-DE" sz="2200" dirty="0"/>
              <a:t>, </a:t>
            </a:r>
            <a:r>
              <a:rPr lang="de-DE" sz="2200" dirty="0" err="1"/>
              <a:t>trains</a:t>
            </a:r>
            <a:r>
              <a:rPr lang="de-DE" sz="2200" dirty="0"/>
              <a:t>, </a:t>
            </a:r>
            <a:r>
              <a:rPr lang="de-DE" sz="2200" dirty="0" err="1"/>
              <a:t>airplanes</a:t>
            </a:r>
            <a:r>
              <a:rPr lang="de-DE" sz="2200" dirty="0"/>
              <a:t>, </a:t>
            </a:r>
            <a:r>
              <a:rPr lang="de-DE" sz="2200" dirty="0" err="1"/>
              <a:t>ships</a:t>
            </a:r>
            <a:r>
              <a:rPr lang="de-DE" sz="2200" dirty="0"/>
              <a:t>, etc.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200" dirty="0"/>
              <a:t>Adaption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both</a:t>
            </a:r>
            <a:r>
              <a:rPr lang="de-DE" sz="2200" dirty="0"/>
              <a:t> passenger transportation and </a:t>
            </a:r>
            <a:r>
              <a:rPr lang="de-DE" sz="2200" dirty="0" err="1"/>
              <a:t>logistics</a:t>
            </a:r>
            <a:r>
              <a:rPr lang="de-DE" sz="2200" dirty="0"/>
              <a:t> </a:t>
            </a:r>
            <a:r>
              <a:rPr lang="de-DE" sz="2200" dirty="0" err="1"/>
              <a:t>problems</a:t>
            </a:r>
            <a:endParaRPr lang="de-DE" sz="22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de-DE" sz="2200" dirty="0"/>
              <a:t>Supply-</a:t>
            </a:r>
            <a:r>
              <a:rPr lang="de-DE" sz="2200" dirty="0" err="1"/>
              <a:t>chain</a:t>
            </a:r>
            <a:r>
              <a:rPr lang="de-DE" sz="2200" dirty="0"/>
              <a:t> </a:t>
            </a:r>
            <a:r>
              <a:rPr lang="de-DE" sz="2200" dirty="0" err="1"/>
              <a:t>wide</a:t>
            </a:r>
            <a:r>
              <a:rPr lang="de-DE" sz="2200" dirty="0"/>
              <a:t> </a:t>
            </a:r>
            <a:r>
              <a:rPr lang="de-DE" sz="2200" dirty="0" err="1"/>
              <a:t>integration</a:t>
            </a:r>
            <a:r>
              <a:rPr lang="de-DE" sz="2200" dirty="0"/>
              <a:t>/</a:t>
            </a:r>
            <a:r>
              <a:rPr lang="de-DE" sz="2200" dirty="0" err="1"/>
              <a:t>control</a:t>
            </a:r>
            <a:r>
              <a:rPr lang="de-DE" sz="2200" dirty="0"/>
              <a:t> </a:t>
            </a:r>
            <a:r>
              <a:rPr lang="de-DE" sz="2200" dirty="0" err="1"/>
              <a:t>strategies</a:t>
            </a:r>
            <a:endParaRPr lang="de-DE" sz="22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200" dirty="0" smtClean="0"/>
              <a:t>Extension </a:t>
            </a:r>
            <a:r>
              <a:rPr lang="de-DE" sz="2200" dirty="0" err="1" smtClean="0"/>
              <a:t>with</a:t>
            </a:r>
            <a:r>
              <a:rPr lang="de-DE" sz="2200" dirty="0" smtClean="0"/>
              <a:t> additional </a:t>
            </a:r>
            <a:r>
              <a:rPr lang="de-DE" sz="2200" dirty="0" err="1"/>
              <a:t>requirements</a:t>
            </a:r>
            <a:r>
              <a:rPr lang="de-DE" sz="2200" dirty="0"/>
              <a:t> </a:t>
            </a:r>
          </a:p>
          <a:p>
            <a:pPr lvl="1"/>
            <a:endParaRPr lang="de-DE" sz="2200" dirty="0"/>
          </a:p>
        </p:txBody>
      </p:sp>
      <p:sp>
        <p:nvSpPr>
          <p:cNvPr id="30" name="Rectangle 29"/>
          <p:cNvSpPr/>
          <p:nvPr/>
        </p:nvSpPr>
        <p:spPr>
          <a:xfrm>
            <a:off x="152400" y="830391"/>
            <a:ext cx="11379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b="1" dirty="0" err="1"/>
              <a:t>Conclusion</a:t>
            </a:r>
            <a:endParaRPr lang="de-DE" sz="22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200" dirty="0" err="1"/>
              <a:t>Currently</a:t>
            </a:r>
            <a:r>
              <a:rPr lang="de-DE" sz="2200" dirty="0"/>
              <a:t> </a:t>
            </a:r>
            <a:r>
              <a:rPr lang="de-DE" sz="2200" dirty="0" err="1"/>
              <a:t>available</a:t>
            </a:r>
            <a:r>
              <a:rPr lang="de-DE" sz="2200" dirty="0"/>
              <a:t> </a:t>
            </a:r>
            <a:r>
              <a:rPr lang="de-DE" sz="2200" dirty="0" err="1"/>
              <a:t>approaches</a:t>
            </a:r>
            <a:r>
              <a:rPr lang="de-DE" sz="2200" dirty="0"/>
              <a:t> do not </a:t>
            </a:r>
            <a:r>
              <a:rPr lang="de-DE" sz="2200" dirty="0" err="1"/>
              <a:t>comprehensively</a:t>
            </a:r>
            <a:r>
              <a:rPr lang="de-DE" sz="2200" dirty="0"/>
              <a:t> </a:t>
            </a:r>
            <a:r>
              <a:rPr lang="de-DE" sz="2200" dirty="0" err="1"/>
              <a:t>address</a:t>
            </a:r>
            <a:r>
              <a:rPr lang="de-DE" sz="2200" dirty="0"/>
              <a:t> </a:t>
            </a:r>
            <a:r>
              <a:rPr lang="de-DE" sz="2200" dirty="0" err="1"/>
              <a:t>demands</a:t>
            </a:r>
            <a:r>
              <a:rPr lang="de-DE" sz="2200" dirty="0"/>
              <a:t> </a:t>
            </a:r>
            <a:r>
              <a:rPr lang="de-DE" sz="2200" dirty="0" err="1"/>
              <a:t>within</a:t>
            </a:r>
            <a:r>
              <a:rPr lang="de-DE" sz="2200" dirty="0"/>
              <a:t> </a:t>
            </a:r>
            <a:r>
              <a:rPr lang="de-DE" sz="2200" dirty="0" err="1"/>
              <a:t>integrated</a:t>
            </a:r>
            <a:r>
              <a:rPr lang="de-DE" sz="2200" dirty="0"/>
              <a:t> </a:t>
            </a:r>
            <a:r>
              <a:rPr lang="de-DE" sz="2200" dirty="0" err="1"/>
              <a:t>transportation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power </a:t>
            </a:r>
            <a:r>
              <a:rPr lang="de-DE" sz="2200" dirty="0" err="1"/>
              <a:t>systems</a:t>
            </a:r>
            <a:endParaRPr lang="de-DE" sz="22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200" dirty="0"/>
              <a:t>Development </a:t>
            </a:r>
            <a:r>
              <a:rPr lang="de-DE" sz="2200" dirty="0" err="1"/>
              <a:t>of</a:t>
            </a:r>
            <a:r>
              <a:rPr lang="de-DE" sz="2200" dirty="0"/>
              <a:t> a design </a:t>
            </a:r>
            <a:r>
              <a:rPr lang="de-DE" sz="2200" dirty="0" err="1"/>
              <a:t>framework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assess</a:t>
            </a:r>
            <a:r>
              <a:rPr lang="de-DE" sz="2200" dirty="0"/>
              <a:t> </a:t>
            </a:r>
            <a:r>
              <a:rPr lang="de-DE" sz="2200" dirty="0" err="1"/>
              <a:t>planning</a:t>
            </a:r>
            <a:r>
              <a:rPr lang="de-DE" sz="2200" dirty="0"/>
              <a:t>, </a:t>
            </a:r>
            <a:r>
              <a:rPr lang="de-DE" sz="2200" dirty="0" err="1"/>
              <a:t>operation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control</a:t>
            </a:r>
            <a:r>
              <a:rPr lang="de-DE" sz="2200" dirty="0"/>
              <a:t> </a:t>
            </a:r>
            <a:r>
              <a:rPr lang="de-DE" sz="2200" dirty="0" err="1"/>
              <a:t>strategies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integrated</a:t>
            </a:r>
            <a:r>
              <a:rPr lang="de-DE" sz="2200" dirty="0"/>
              <a:t> </a:t>
            </a:r>
            <a:r>
              <a:rPr lang="de-DE" sz="2200" dirty="0" err="1"/>
              <a:t>transportation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power </a:t>
            </a:r>
            <a:r>
              <a:rPr lang="de-DE" sz="2200" dirty="0" err="1"/>
              <a:t>systems</a:t>
            </a:r>
            <a:endParaRPr lang="de-DE" sz="2200" dirty="0"/>
          </a:p>
        </p:txBody>
      </p:sp>
      <p:sp>
        <p:nvSpPr>
          <p:cNvPr id="20" name="Rechteck 15"/>
          <p:cNvSpPr/>
          <p:nvPr/>
        </p:nvSpPr>
        <p:spPr>
          <a:xfrm>
            <a:off x="1069984" y="6066703"/>
            <a:ext cx="310753" cy="307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0" y="6182891"/>
            <a:ext cx="198164" cy="97773"/>
          </a:xfrm>
          <a:prstGeom prst="rect">
            <a:avLst/>
          </a:prstGeom>
        </p:spPr>
      </p:pic>
      <p:sp>
        <p:nvSpPr>
          <p:cNvPr id="24" name="Rechteck 15"/>
          <p:cNvSpPr/>
          <p:nvPr/>
        </p:nvSpPr>
        <p:spPr>
          <a:xfrm>
            <a:off x="2690387" y="6068193"/>
            <a:ext cx="310753" cy="305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hteck 15"/>
          <p:cNvSpPr/>
          <p:nvPr/>
        </p:nvSpPr>
        <p:spPr>
          <a:xfrm>
            <a:off x="1382701" y="6066703"/>
            <a:ext cx="1184716" cy="311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Domain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02" y="6131251"/>
            <a:ext cx="174602" cy="174602"/>
          </a:xfrm>
          <a:prstGeom prst="rect">
            <a:avLst/>
          </a:prstGeom>
        </p:spPr>
      </p:pic>
      <p:sp>
        <p:nvSpPr>
          <p:cNvPr id="27" name="Rechteck 15"/>
          <p:cNvSpPr/>
          <p:nvPr/>
        </p:nvSpPr>
        <p:spPr>
          <a:xfrm>
            <a:off x="3002389" y="6067985"/>
            <a:ext cx="1229485" cy="30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 Domain</a:t>
            </a:r>
          </a:p>
        </p:txBody>
      </p:sp>
      <p:sp>
        <p:nvSpPr>
          <p:cNvPr id="28" name="Rechteck 15"/>
          <p:cNvSpPr/>
          <p:nvPr/>
        </p:nvSpPr>
        <p:spPr>
          <a:xfrm rot="5400000">
            <a:off x="3451757" y="5287641"/>
            <a:ext cx="14204" cy="1545290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15"/>
          <p:cNvSpPr/>
          <p:nvPr/>
        </p:nvSpPr>
        <p:spPr>
          <a:xfrm rot="5400000">
            <a:off x="1811503" y="5311105"/>
            <a:ext cx="14154" cy="14971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hteck 15"/>
          <p:cNvSpPr/>
          <p:nvPr/>
        </p:nvSpPr>
        <p:spPr>
          <a:xfrm>
            <a:off x="5040330" y="6068193"/>
            <a:ext cx="310753" cy="305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hteck 15"/>
          <p:cNvSpPr/>
          <p:nvPr/>
        </p:nvSpPr>
        <p:spPr>
          <a:xfrm>
            <a:off x="5349804" y="6067985"/>
            <a:ext cx="1229485" cy="30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Logistics Domain</a:t>
            </a:r>
          </a:p>
        </p:txBody>
      </p:sp>
      <p:sp>
        <p:nvSpPr>
          <p:cNvPr id="34" name="Rechteck 15"/>
          <p:cNvSpPr/>
          <p:nvPr/>
        </p:nvSpPr>
        <p:spPr>
          <a:xfrm rot="5400000">
            <a:off x="5797693" y="5287641"/>
            <a:ext cx="14204" cy="154529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52" y="6138480"/>
            <a:ext cx="188886" cy="1745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73" y="4943790"/>
            <a:ext cx="1497574" cy="11090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18"/>
          <a:stretch/>
        </p:blipFill>
        <p:spPr>
          <a:xfrm>
            <a:off x="2686658" y="4939452"/>
            <a:ext cx="1545403" cy="11128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t="15568" r="10081" b="7702"/>
          <a:stretch/>
        </p:blipFill>
        <p:spPr>
          <a:xfrm>
            <a:off x="5033562" y="4943790"/>
            <a:ext cx="1545311" cy="110899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40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4390737" y="4927600"/>
            <a:ext cx="2175163" cy="14605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Cross 3"/>
          <p:cNvSpPr/>
          <p:nvPr/>
        </p:nvSpPr>
        <p:spPr>
          <a:xfrm>
            <a:off x="4536210" y="5517573"/>
            <a:ext cx="332509" cy="332509"/>
          </a:xfrm>
          <a:prstGeom prst="plus">
            <a:avLst>
              <a:gd name="adj" fmla="val 4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2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003758"/>
            <a:ext cx="12192000" cy="8542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15"/>
          <p:cNvSpPr/>
          <p:nvPr/>
        </p:nvSpPr>
        <p:spPr>
          <a:xfrm>
            <a:off x="0" y="5999748"/>
            <a:ext cx="12192000" cy="268706"/>
          </a:xfrm>
          <a:prstGeom prst="rect">
            <a:avLst/>
          </a:prstGeom>
          <a:solidFill>
            <a:schemeClr val="tx1">
              <a:lumMod val="65000"/>
              <a:lumOff val="35000"/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 b="7702"/>
          <a:stretch/>
        </p:blipFill>
        <p:spPr>
          <a:xfrm>
            <a:off x="0" y="0"/>
            <a:ext cx="12192000" cy="6008914"/>
          </a:xfrm>
          <a:prstGeom prst="rect">
            <a:avLst/>
          </a:prstGeom>
        </p:spPr>
      </p:pic>
      <p:sp>
        <p:nvSpPr>
          <p:cNvPr id="8" name="Rechteck 15"/>
          <p:cNvSpPr/>
          <p:nvPr/>
        </p:nvSpPr>
        <p:spPr>
          <a:xfrm>
            <a:off x="0" y="5570621"/>
            <a:ext cx="12192000" cy="441153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9479" y="5592864"/>
            <a:ext cx="880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TRANSP-0 framework for integrated transportation and power system design.</a:t>
            </a:r>
          </a:p>
        </p:txBody>
      </p:sp>
      <p:sp>
        <p:nvSpPr>
          <p:cNvPr id="33" name="Textfeld 8"/>
          <p:cNvSpPr txBox="1"/>
          <p:nvPr/>
        </p:nvSpPr>
        <p:spPr>
          <a:xfrm>
            <a:off x="128653" y="6287778"/>
            <a:ext cx="5601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Dominik Ascher, Technical University </a:t>
            </a:r>
            <a:r>
              <a:rPr lang="de-DE" sz="1400" b="1" dirty="0" err="1">
                <a:solidFill>
                  <a:schemeClr val="bg1"/>
                </a:solidFill>
              </a:rPr>
              <a:t>of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Munich</a:t>
            </a:r>
            <a:r>
              <a:rPr lang="de-DE" sz="1400" b="1" dirty="0">
                <a:solidFill>
                  <a:schemeClr val="bg1"/>
                </a:solidFill>
              </a:rPr>
              <a:t>, ascher@in.tum.de</a:t>
            </a:r>
          </a:p>
          <a:p>
            <a:r>
              <a:rPr lang="de-DE" sz="1400" b="1" dirty="0">
                <a:solidFill>
                  <a:schemeClr val="bg1"/>
                </a:solidFill>
              </a:rPr>
              <a:t>Georg Hackenberg, Technical University </a:t>
            </a:r>
            <a:r>
              <a:rPr lang="de-DE" sz="1400" b="1" dirty="0" err="1">
                <a:solidFill>
                  <a:schemeClr val="bg1"/>
                </a:solidFill>
              </a:rPr>
              <a:t>of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Munich</a:t>
            </a:r>
            <a:r>
              <a:rPr lang="de-DE" sz="1400" b="1" dirty="0">
                <a:solidFill>
                  <a:schemeClr val="bg1"/>
                </a:solidFill>
              </a:rPr>
              <a:t>, hackenbe@in.tum.de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784" y="6374066"/>
            <a:ext cx="709119" cy="373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614" y="5987263"/>
            <a:ext cx="12737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</a:rPr>
              <a:t>2016 IEEE 19th International Conference on Intelligent Transportation Systems (ITSC 2016), 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</a:rPr>
              <a:t>Rio de Janeiro, Brazil, November 1-4, 2016</a:t>
            </a:r>
            <a:endParaRPr lang="de-DE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15"/>
          <p:cNvSpPr/>
          <p:nvPr/>
        </p:nvSpPr>
        <p:spPr>
          <a:xfrm>
            <a:off x="233362" y="995703"/>
            <a:ext cx="5659438" cy="45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Segment capacity constraint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15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3854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Requirements of control strategies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459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Constraints or objectives control strategies have to satisfy.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7" y="2694452"/>
            <a:ext cx="4750822" cy="1627311"/>
          </a:xfrm>
          <a:prstGeom prst="rect">
            <a:avLst/>
          </a:prstGeom>
        </p:spPr>
      </p:pic>
      <p:sp>
        <p:nvSpPr>
          <p:cNvPr id="24" name="Rechteck 15"/>
          <p:cNvSpPr/>
          <p:nvPr/>
        </p:nvSpPr>
        <p:spPr>
          <a:xfrm>
            <a:off x="6139542" y="3195702"/>
            <a:ext cx="5803544" cy="45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 capacity constraint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12" y="5924193"/>
            <a:ext cx="4984872" cy="485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314" y="2134499"/>
            <a:ext cx="4860007" cy="3266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39542" y="3745072"/>
            <a:ext cx="5803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Ensure that energy flow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en-US" dirty="0"/>
              <a:t> through each region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does not exceed its capacity limit, i.e.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599" y="4086693"/>
            <a:ext cx="1036172" cy="254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806" y="4500227"/>
            <a:ext cx="2066140" cy="3350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410" y="5409317"/>
            <a:ext cx="3871686" cy="32884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178146" y="48894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(aggregate production does not exceed region capacity), and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92660" y="57315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(aggregate consumption including the losses over power lines does not exceed region capacity)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54056" y="4461612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192660" y="5370986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2456" y="1498664"/>
            <a:ext cx="56003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Ensure that no collisions occur between vehicles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</a:t>
            </a:r>
            <a:r>
              <a:rPr lang="en-US" dirty="0"/>
              <a:t> by calculating for each road segment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rsl</a:t>
            </a:r>
            <a:r>
              <a:rPr lang="en-US" dirty="0"/>
              <a:t> the pairs of overlapping vehicles </a:t>
            </a:r>
          </a:p>
          <a:p>
            <a:r>
              <a:rPr lang="en-US" dirty="0"/>
              <a:t>such that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743" y="2372874"/>
            <a:ext cx="1406744" cy="27664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18035" y="4285417"/>
            <a:ext cx="55747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(vehicles must reside on same road segment and their half-sizes must be larger than their center distances). </a:t>
            </a:r>
          </a:p>
          <a:p>
            <a:endParaRPr lang="en-US" sz="4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10" y="5595512"/>
            <a:ext cx="2507838" cy="27864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21304" y="4993303"/>
            <a:ext cx="4518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Then calculate set of overlapping vehicle pairs</a:t>
            </a:r>
          </a:p>
          <a:p>
            <a:r>
              <a:rPr lang="en-US" dirty="0"/>
              <a:t>			  with power set </a:t>
            </a:r>
          </a:p>
          <a:p>
            <a:r>
              <a:rPr lang="en-US" dirty="0"/>
              <a:t>such that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78146" y="908023"/>
            <a:ext cx="56003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Collision property mapping</a:t>
            </a:r>
          </a:p>
          <a:p>
            <a:r>
              <a:rPr lang="en-US" dirty="0"/>
              <a:t>with Boolean set		 then </a:t>
            </a:r>
            <a:r>
              <a:rPr lang="en-US" dirty="0" err="1"/>
              <a:t>cal</a:t>
            </a:r>
            <a:r>
              <a:rPr lang="en-US" dirty="0"/>
              <a:t> calculates for each road segment whether a collision occurred in State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 </a:t>
            </a:r>
            <a:r>
              <a:rPr lang="en-US" dirty="0">
                <a:cs typeface="Times New Roman" panose="02020603050405020304" pitchFamily="18" charset="0"/>
              </a:rPr>
              <a:t>or not such that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4751" y="964717"/>
            <a:ext cx="1714589" cy="27001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4322" y="1272029"/>
            <a:ext cx="1858751" cy="2663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1574" y="1783809"/>
            <a:ext cx="1406744" cy="27664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6178658" y="2511775"/>
            <a:ext cx="6376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A state is then collision-free if for all road segments</a:t>
            </a:r>
          </a:p>
          <a:p>
            <a:r>
              <a:rPr lang="en-US" dirty="0"/>
              <a:t>the collision property is false.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37337" y="5340186"/>
            <a:ext cx="2744887" cy="255326"/>
            <a:chOff x="380989" y="5037278"/>
            <a:chExt cx="3174360" cy="295275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989" y="5037278"/>
              <a:ext cx="819150" cy="29527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9824" y="5046802"/>
              <a:ext cx="2295525" cy="276225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8712" y="5351968"/>
            <a:ext cx="428301" cy="24354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5193" y="2109582"/>
            <a:ext cx="2692919" cy="2234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50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</p:spTree>
    <p:extLst>
      <p:ext uri="{BB962C8B-B14F-4D97-AF65-F5344CB8AC3E}">
        <p14:creationId xmlns:p14="http://schemas.microsoft.com/office/powerpoint/2010/main" val="64659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16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feld 3"/>
          <p:cNvSpPr txBox="1"/>
          <p:nvPr/>
        </p:nvSpPr>
        <p:spPr>
          <a:xfrm>
            <a:off x="482405" y="123051"/>
            <a:ext cx="2729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feld 3"/>
          <p:cNvSpPr txBox="1"/>
          <p:nvPr/>
        </p:nvSpPr>
        <p:spPr>
          <a:xfrm>
            <a:off x="491930" y="437376"/>
            <a:ext cx="540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States,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actions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transition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functions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an optimal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control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problem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5778" y="944491"/>
            <a:ext cx="1172487" cy="58219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States</a:t>
            </a:r>
            <a:endParaRPr lang="en-US" sz="1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914" y="941048"/>
            <a:ext cx="666808" cy="218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301" y="1203934"/>
            <a:ext cx="580699" cy="206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980" y="1487327"/>
            <a:ext cx="2106791" cy="239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489" y="1726584"/>
            <a:ext cx="477227" cy="288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848" y="2045294"/>
            <a:ext cx="574323" cy="243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013" y="2296172"/>
            <a:ext cx="546787" cy="261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4506" y="2584442"/>
            <a:ext cx="411191" cy="238058"/>
          </a:xfrm>
          <a:prstGeom prst="rect">
            <a:avLst/>
          </a:prstGeom>
        </p:spPr>
      </p:pic>
      <p:sp>
        <p:nvSpPr>
          <p:cNvPr id="31" name="Rectangle 22"/>
          <p:cNvSpPr/>
          <p:nvPr/>
        </p:nvSpPr>
        <p:spPr>
          <a:xfrm>
            <a:off x="165777" y="3052585"/>
            <a:ext cx="1172487" cy="58219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Actions</a:t>
            </a:r>
            <a:endParaRPr lang="en-US" sz="1300" dirty="0"/>
          </a:p>
        </p:txBody>
      </p:sp>
      <p:sp>
        <p:nvSpPr>
          <p:cNvPr id="34" name="Rectangle 22"/>
          <p:cNvSpPr/>
          <p:nvPr/>
        </p:nvSpPr>
        <p:spPr>
          <a:xfrm>
            <a:off x="165776" y="4588010"/>
            <a:ext cx="1172487" cy="58219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Transition </a:t>
            </a:r>
            <a:r>
              <a:rPr lang="de-DE" sz="1300" dirty="0" err="1"/>
              <a:t>Functions</a:t>
            </a:r>
            <a:endParaRPr lang="en-US" sz="1300" dirty="0"/>
          </a:p>
        </p:txBody>
      </p:sp>
      <p:sp>
        <p:nvSpPr>
          <p:cNvPr id="14" name="Rechteck 13"/>
          <p:cNvSpPr/>
          <p:nvPr/>
        </p:nvSpPr>
        <p:spPr>
          <a:xfrm>
            <a:off x="1618036" y="863964"/>
            <a:ext cx="526669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overall system states	         with time point</a:t>
            </a:r>
          </a:p>
          <a:p>
            <a:r>
              <a:rPr lang="en-US" dirty="0"/>
              <a:t>            of the optimal control problem are modeled as </a:t>
            </a:r>
          </a:p>
          <a:p>
            <a:r>
              <a:rPr lang="en-US" dirty="0"/>
              <a:t>four-tuple 		          where</a:t>
            </a:r>
          </a:p>
          <a:p>
            <a:r>
              <a:rPr lang="en-US" dirty="0"/>
              <a:t>         represents the vehicle states,</a:t>
            </a:r>
          </a:p>
          <a:p>
            <a:r>
              <a:rPr lang="en-US" dirty="0"/>
              <a:t>           represents the energy storage states,</a:t>
            </a:r>
          </a:p>
          <a:p>
            <a:r>
              <a:rPr lang="en-US" dirty="0"/>
              <a:t>            represents the charging station states, and</a:t>
            </a:r>
          </a:p>
          <a:p>
            <a:r>
              <a:rPr lang="en-US" dirty="0"/>
              <a:t>         represents the region states.</a:t>
            </a:r>
          </a:p>
        </p:txBody>
      </p:sp>
      <p:sp>
        <p:nvSpPr>
          <p:cNvPr id="15" name="Rechteck 14"/>
          <p:cNvSpPr/>
          <p:nvPr/>
        </p:nvSpPr>
        <p:spPr>
          <a:xfrm>
            <a:off x="1580461" y="2969515"/>
            <a:ext cx="486062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actions	  with time point	        of the</a:t>
            </a:r>
          </a:p>
          <a:p>
            <a:r>
              <a:rPr lang="en-US" dirty="0"/>
              <a:t>optimal control problem are modeled as </a:t>
            </a:r>
          </a:p>
          <a:p>
            <a:r>
              <a:rPr lang="en-US" dirty="0"/>
              <a:t>tuple 		 , where</a:t>
            </a:r>
          </a:p>
          <a:p>
            <a:r>
              <a:rPr lang="en-US" dirty="0"/>
              <a:t>          represents the vehicle actions, and</a:t>
            </a:r>
          </a:p>
          <a:p>
            <a:r>
              <a:rPr lang="en-US" dirty="0"/>
              <a:t>           represents the energy storage actions.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5687" y="3024303"/>
            <a:ext cx="744951" cy="245325"/>
          </a:xfrm>
          <a:prstGeom prst="rect">
            <a:avLst/>
          </a:prstGeom>
        </p:spPr>
      </p:pic>
      <p:pic>
        <p:nvPicPr>
          <p:cNvPr id="40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858" y="3052585"/>
            <a:ext cx="580699" cy="20662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6171" y="3575405"/>
            <a:ext cx="1304467" cy="26959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506" y="3861208"/>
            <a:ext cx="440886" cy="23893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489" y="4144152"/>
            <a:ext cx="549676" cy="229476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1566336" y="452565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transition function      of the optimal control</a:t>
            </a:r>
          </a:p>
          <a:p>
            <a:r>
              <a:rPr lang="en-US" dirty="0"/>
              <a:t>problem is modeled as a deterministic mapping</a:t>
            </a:r>
          </a:p>
          <a:p>
            <a:r>
              <a:rPr lang="en-US" dirty="0"/>
              <a:t>	    with transitions</a:t>
            </a:r>
          </a:p>
          <a:p>
            <a:r>
              <a:rPr lang="en-US" dirty="0"/>
              <a:t>and time point	   , where </a:t>
            </a:r>
          </a:p>
          <a:p>
            <a:r>
              <a:rPr lang="en-US" dirty="0"/>
              <a:t>     represents the system state at time point    ,</a:t>
            </a:r>
          </a:p>
          <a:p>
            <a:r>
              <a:rPr lang="en-US" dirty="0"/>
              <a:t>     represents the action applied to state      , and</a:t>
            </a:r>
          </a:p>
          <a:p>
            <a:r>
              <a:rPr lang="en-US" dirty="0"/>
              <a:t>       represents the system state at time point </a:t>
            </a:r>
          </a:p>
          <a:p>
            <a:endParaRPr lang="en-US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6375" y="4590405"/>
            <a:ext cx="228584" cy="228584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7086" y="5138047"/>
            <a:ext cx="1089945" cy="211096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2771" y="5151154"/>
            <a:ext cx="1783229" cy="244337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701" y="5424836"/>
            <a:ext cx="580699" cy="206629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6185" y="5667622"/>
            <a:ext cx="293916" cy="293916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6185" y="5964402"/>
            <a:ext cx="264485" cy="240975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80461" y="6207907"/>
            <a:ext cx="426775" cy="232295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29165" y="5931295"/>
            <a:ext cx="274917" cy="274917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5043" y="6245796"/>
            <a:ext cx="441269" cy="19336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45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</p:spTree>
    <p:extLst>
      <p:ext uri="{BB962C8B-B14F-4D97-AF65-F5344CB8AC3E}">
        <p14:creationId xmlns:p14="http://schemas.microsoft.com/office/powerpoint/2010/main" val="16211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17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15"/>
          <p:cNvSpPr/>
          <p:nvPr/>
        </p:nvSpPr>
        <p:spPr>
          <a:xfrm>
            <a:off x="322456" y="962849"/>
            <a:ext cx="1175359" cy="488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264002" y="957914"/>
            <a:ext cx="4721272" cy="35793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00" dirty="0"/>
              <a:t>Power System PS = (EI, EC)</a:t>
            </a:r>
            <a:endParaRPr lang="en-US" sz="13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7" y="1049581"/>
            <a:ext cx="408747" cy="201673"/>
          </a:xfrm>
          <a:prstGeom prst="rect">
            <a:avLst/>
          </a:prstGeom>
        </p:spPr>
      </p:pic>
      <p:sp>
        <p:nvSpPr>
          <p:cNvPr id="48" name="Rechteck 15"/>
          <p:cNvSpPr/>
          <p:nvPr/>
        </p:nvSpPr>
        <p:spPr>
          <a:xfrm>
            <a:off x="6138001" y="968491"/>
            <a:ext cx="1175359" cy="488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80" y="1018061"/>
            <a:ext cx="256266" cy="256266"/>
          </a:xfrm>
          <a:prstGeom prst="rect">
            <a:avLst/>
          </a:prstGeom>
        </p:spPr>
      </p:pic>
      <p:sp>
        <p:nvSpPr>
          <p:cNvPr id="32" name="Rechteck 15"/>
          <p:cNvSpPr/>
          <p:nvPr/>
        </p:nvSpPr>
        <p:spPr>
          <a:xfrm rot="5400000">
            <a:off x="8945114" y="-1901774"/>
            <a:ext cx="45719" cy="5688712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15"/>
          <p:cNvSpPr/>
          <p:nvPr/>
        </p:nvSpPr>
        <p:spPr>
          <a:xfrm rot="5400000">
            <a:off x="3127097" y="-1895041"/>
            <a:ext cx="53535" cy="56628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81025" y="958099"/>
            <a:ext cx="4731306" cy="34602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00" dirty="0"/>
              <a:t>Transportation System TS = (TI, TP)</a:t>
            </a:r>
            <a:endParaRPr lang="en-US" sz="13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56" y="3635175"/>
            <a:ext cx="5702318" cy="278560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849" y="3635175"/>
            <a:ext cx="4406245" cy="2795077"/>
          </a:xfrm>
          <a:prstGeom prst="rect">
            <a:avLst/>
          </a:prstGeom>
        </p:spPr>
      </p:pic>
      <p:sp>
        <p:nvSpPr>
          <p:cNvPr id="30" name="Textfeld 3"/>
          <p:cNvSpPr txBox="1"/>
          <p:nvPr/>
        </p:nvSpPr>
        <p:spPr>
          <a:xfrm>
            <a:off x="482405" y="123051"/>
            <a:ext cx="2870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Static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parameters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feld 3"/>
          <p:cNvSpPr txBox="1"/>
          <p:nvPr/>
        </p:nvSpPr>
        <p:spPr>
          <a:xfrm>
            <a:off x="491930" y="437376"/>
            <a:ext cx="2267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subsystem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design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hteck 15"/>
          <p:cNvSpPr/>
          <p:nvPr/>
        </p:nvSpPr>
        <p:spPr>
          <a:xfrm>
            <a:off x="322456" y="1411231"/>
            <a:ext cx="5662818" cy="2159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hteck 22"/>
          <p:cNvSpPr/>
          <p:nvPr/>
        </p:nvSpPr>
        <p:spPr>
          <a:xfrm>
            <a:off x="375088" y="1411231"/>
            <a:ext cx="56101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Infrastructure EI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consisted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 (Labels,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Capacities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Parent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de-DE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EC,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consisted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Static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Loads SL (Labels,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Profiles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Parent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Storages ES (Labels,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Capacities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Intial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SOC, Parent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Charging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CS (Labels,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Positions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Parent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1" name="Rechteck 15"/>
          <p:cNvSpPr/>
          <p:nvPr/>
        </p:nvSpPr>
        <p:spPr>
          <a:xfrm>
            <a:off x="6123616" y="1403427"/>
            <a:ext cx="5688713" cy="2167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hteck 22"/>
          <p:cNvSpPr/>
          <p:nvPr/>
        </p:nvSpPr>
        <p:spPr>
          <a:xfrm>
            <a:off x="6144011" y="1434930"/>
            <a:ext cx="56683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Traffic Infrastructure TI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consisted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Intersections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 (Labels,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Coordinates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Segments S (Labels, Source, Target,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Capacities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Efficiency)</a:t>
            </a:r>
          </a:p>
          <a:p>
            <a:endParaRPr lang="de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Traffic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participants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TP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consisted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Vehicles V (Labels, Sizes,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Initial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Positions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Battery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Capacities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Initial SOC)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 (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Vehicle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Labels,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Destinations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Time Points)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27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</p:spTree>
    <p:extLst>
      <p:ext uri="{BB962C8B-B14F-4D97-AF65-F5344CB8AC3E}">
        <p14:creationId xmlns:p14="http://schemas.microsoft.com/office/powerpoint/2010/main" val="121625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hteck 73"/>
          <p:cNvSpPr/>
          <p:nvPr/>
        </p:nvSpPr>
        <p:spPr>
          <a:xfrm>
            <a:off x="-6351" y="2469798"/>
            <a:ext cx="4019551" cy="190823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 of the costs of the transportation system,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 of the costs of the power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18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178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Demonstration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3656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Iterative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evaluation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different V2G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scenarios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fik 38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474" y1="8163" x2="31022" y2="8844"/>
                        <a14:foregroundMark x1="34307" y1="85714" x2="53285" y2="86395"/>
                        <a14:backgroundMark x1="1825" y1="45578" x2="1825" y2="45578"/>
                        <a14:backgroundMark x1="2555" y1="41497" x2="5839" y2="26531"/>
                        <a14:backgroundMark x1="22993" y1="34694" x2="24088" y2="63946"/>
                        <a14:backgroundMark x1="43796" y1="22449" x2="42336" y2="48299"/>
                        <a14:backgroundMark x1="63504" y1="37415" x2="61679" y2="58503"/>
                        <a14:backgroundMark x1="82847" y1="35374" x2="84672" y2="605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7207" y="6219307"/>
            <a:ext cx="158446" cy="85006"/>
          </a:xfrm>
          <a:prstGeom prst="rect">
            <a:avLst/>
          </a:prstGeom>
          <a:effectLst>
            <a:innerShdw blurRad="63500" dist="50800" dir="13500000">
              <a:prstClr val="black">
                <a:alpha val="0"/>
              </a:prstClr>
            </a:innerShdw>
          </a:effectLst>
        </p:spPr>
      </p:pic>
      <p:sp>
        <p:nvSpPr>
          <p:cNvPr id="19" name="Textfeld 36"/>
          <p:cNvSpPr txBox="1"/>
          <p:nvPr/>
        </p:nvSpPr>
        <p:spPr>
          <a:xfrm>
            <a:off x="4152547" y="3691981"/>
            <a:ext cx="1824145" cy="3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Intermediate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14001" y="817500"/>
            <a:ext cx="8178000" cy="314614"/>
            <a:chOff x="3391700" y="811714"/>
            <a:chExt cx="8800300" cy="338554"/>
          </a:xfrm>
        </p:grpSpPr>
        <p:grpSp>
          <p:nvGrpSpPr>
            <p:cNvPr id="23" name="Group 22"/>
            <p:cNvGrpSpPr/>
            <p:nvPr/>
          </p:nvGrpSpPr>
          <p:grpSpPr>
            <a:xfrm>
              <a:off x="3391700" y="811714"/>
              <a:ext cx="2209820" cy="338554"/>
              <a:chOff x="-5984" y="1002214"/>
              <a:chExt cx="2295144" cy="351626"/>
            </a:xfrm>
          </p:grpSpPr>
          <p:sp>
            <p:nvSpPr>
              <p:cNvPr id="24" name="Rechteck 69"/>
              <p:cNvSpPr/>
              <p:nvPr/>
            </p:nvSpPr>
            <p:spPr>
              <a:xfrm>
                <a:off x="-5984" y="1006665"/>
                <a:ext cx="2295144" cy="33410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Textfeld 70"/>
              <p:cNvSpPr txBox="1"/>
              <p:nvPr/>
            </p:nvSpPr>
            <p:spPr>
              <a:xfrm>
                <a:off x="68457" y="1002214"/>
                <a:ext cx="1551215" cy="35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bg1"/>
                    </a:solidFill>
                  </a:rPr>
                  <a:t>Scenario 1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599237" y="811714"/>
              <a:ext cx="2209820" cy="338554"/>
              <a:chOff x="-5985" y="1002214"/>
              <a:chExt cx="2295144" cy="351626"/>
            </a:xfrm>
            <a:solidFill>
              <a:schemeClr val="bg1">
                <a:lumMod val="95000"/>
              </a:schemeClr>
            </a:solidFill>
          </p:grpSpPr>
          <p:sp>
            <p:nvSpPr>
              <p:cNvPr id="27" name="Rechteck 69"/>
              <p:cNvSpPr/>
              <p:nvPr/>
            </p:nvSpPr>
            <p:spPr>
              <a:xfrm>
                <a:off x="-5985" y="1006663"/>
                <a:ext cx="2295144" cy="33410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feld 70"/>
              <p:cNvSpPr txBox="1"/>
              <p:nvPr/>
            </p:nvSpPr>
            <p:spPr>
              <a:xfrm>
                <a:off x="68457" y="1002214"/>
                <a:ext cx="1551215" cy="35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bg1"/>
                    </a:solidFill>
                  </a:rPr>
                  <a:t>Scenario 2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795890" y="811714"/>
              <a:ext cx="2209820" cy="338554"/>
              <a:chOff x="-5984" y="1002214"/>
              <a:chExt cx="2295144" cy="351626"/>
            </a:xfrm>
            <a:solidFill>
              <a:schemeClr val="bg1">
                <a:lumMod val="95000"/>
              </a:schemeClr>
            </a:solidFill>
          </p:grpSpPr>
          <p:sp>
            <p:nvSpPr>
              <p:cNvPr id="30" name="Rechteck 69"/>
              <p:cNvSpPr/>
              <p:nvPr/>
            </p:nvSpPr>
            <p:spPr>
              <a:xfrm>
                <a:off x="-5984" y="1006665"/>
                <a:ext cx="2295144" cy="33410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Textfeld 70"/>
              <p:cNvSpPr txBox="1"/>
              <p:nvPr/>
            </p:nvSpPr>
            <p:spPr>
              <a:xfrm>
                <a:off x="68457" y="1002214"/>
                <a:ext cx="1551215" cy="35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bg1"/>
                    </a:solidFill>
                  </a:rPr>
                  <a:t>Scenario 3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991705" y="811714"/>
              <a:ext cx="2200295" cy="338554"/>
              <a:chOff x="-5984" y="1002214"/>
              <a:chExt cx="2285251" cy="351626"/>
            </a:xfrm>
          </p:grpSpPr>
          <p:sp>
            <p:nvSpPr>
              <p:cNvPr id="34" name="Rechteck 69"/>
              <p:cNvSpPr/>
              <p:nvPr/>
            </p:nvSpPr>
            <p:spPr>
              <a:xfrm>
                <a:off x="-5984" y="1006665"/>
                <a:ext cx="2285251" cy="33410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feld 70"/>
              <p:cNvSpPr txBox="1"/>
              <p:nvPr/>
            </p:nvSpPr>
            <p:spPr>
              <a:xfrm>
                <a:off x="68457" y="1002214"/>
                <a:ext cx="1551215" cy="35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1" dirty="0">
                    <a:solidFill>
                      <a:schemeClr val="bg1"/>
                    </a:solidFill>
                  </a:rPr>
                  <a:t>Scenario 4</a:t>
                </a:r>
              </a:p>
            </p:txBody>
          </p:sp>
        </p:grpSp>
      </p:grpSp>
      <p:sp>
        <p:nvSpPr>
          <p:cNvPr id="39" name="Rechteck 44"/>
          <p:cNvSpPr/>
          <p:nvPr/>
        </p:nvSpPr>
        <p:spPr>
          <a:xfrm>
            <a:off x="4009829" y="1122910"/>
            <a:ext cx="2051245" cy="667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Transportation System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Low</a:t>
            </a:r>
            <a:endParaRPr lang="de-DE" sz="1200" b="1" dirty="0">
              <a:solidFill>
                <a:srgbClr val="FF0000"/>
              </a:solidFill>
            </a:endParaRPr>
          </a:p>
        </p:txBody>
      </p:sp>
      <p:sp>
        <p:nvSpPr>
          <p:cNvPr id="56" name="Rechteck 73"/>
          <p:cNvSpPr/>
          <p:nvPr/>
        </p:nvSpPr>
        <p:spPr>
          <a:xfrm>
            <a:off x="-9526" y="5043054"/>
            <a:ext cx="4010026" cy="14408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charging stations,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solar panel capacities,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battery capacities,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load profile.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Rechteck 44"/>
          <p:cNvSpPr/>
          <p:nvPr/>
        </p:nvSpPr>
        <p:spPr>
          <a:xfrm>
            <a:off x="-2558" y="1815060"/>
            <a:ext cx="4017346" cy="667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 Focus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hteck 44"/>
          <p:cNvSpPr/>
          <p:nvPr/>
        </p:nvSpPr>
        <p:spPr>
          <a:xfrm>
            <a:off x="6054529" y="1122910"/>
            <a:ext cx="2051245" cy="667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Power System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Low</a:t>
            </a:r>
            <a:endParaRPr lang="de-DE" sz="1200" b="1" dirty="0">
              <a:solidFill>
                <a:srgbClr val="FF0000"/>
              </a:solidFill>
            </a:endParaRPr>
          </a:p>
        </p:txBody>
      </p:sp>
      <p:sp>
        <p:nvSpPr>
          <p:cNvPr id="61" name="Rechteck 44"/>
          <p:cNvSpPr/>
          <p:nvPr/>
        </p:nvSpPr>
        <p:spPr>
          <a:xfrm>
            <a:off x="8098816" y="1122910"/>
            <a:ext cx="2051245" cy="667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Transportation System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</a:rPr>
              <a:t>High</a:t>
            </a:r>
            <a:endParaRPr lang="de-DE" sz="1200" b="1" dirty="0">
              <a:solidFill>
                <a:srgbClr val="00B050"/>
              </a:solidFill>
            </a:endParaRPr>
          </a:p>
        </p:txBody>
      </p:sp>
      <p:sp>
        <p:nvSpPr>
          <p:cNvPr id="62" name="Rechteck 44"/>
          <p:cNvSpPr/>
          <p:nvPr/>
        </p:nvSpPr>
        <p:spPr>
          <a:xfrm>
            <a:off x="10143516" y="1122910"/>
            <a:ext cx="2051245" cy="667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Power System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</a:rPr>
              <a:t>High</a:t>
            </a:r>
            <a:endParaRPr lang="de-DE" sz="1200" b="1" dirty="0">
              <a:solidFill>
                <a:srgbClr val="00B050"/>
              </a:solidFill>
            </a:endParaRPr>
          </a:p>
        </p:txBody>
      </p:sp>
      <p:sp>
        <p:nvSpPr>
          <p:cNvPr id="63" name="Rechteck 44"/>
          <p:cNvSpPr/>
          <p:nvPr/>
        </p:nvSpPr>
        <p:spPr>
          <a:xfrm>
            <a:off x="-9103" y="4379305"/>
            <a:ext cx="4019128" cy="667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Stage of Expansion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Rechteck 73"/>
          <p:cNvSpPr/>
          <p:nvPr/>
        </p:nvSpPr>
        <p:spPr>
          <a:xfrm>
            <a:off x="-9527" y="812449"/>
            <a:ext cx="4019552" cy="9877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108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Demonstration of </a:t>
            </a:r>
            <a:r>
              <a:rPr lang="de-DE" sz="1600" b="1" dirty="0">
                <a:solidFill>
                  <a:schemeClr val="bg1"/>
                </a:solidFill>
              </a:rPr>
              <a:t>4 </a:t>
            </a:r>
            <a:r>
              <a:rPr lang="de-DE" sz="1600" b="1" dirty="0" err="1">
                <a:solidFill>
                  <a:schemeClr val="bg1"/>
                </a:solidFill>
              </a:rPr>
              <a:t>incremental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small-scale</a:t>
            </a:r>
            <a:r>
              <a:rPr lang="de-DE" sz="1600" b="1" dirty="0">
                <a:solidFill>
                  <a:schemeClr val="bg1"/>
                </a:solidFill>
              </a:rPr>
              <a:t> V2G </a:t>
            </a:r>
            <a:r>
              <a:rPr lang="de-DE" sz="1600" b="1" dirty="0" err="1">
                <a:solidFill>
                  <a:schemeClr val="bg1"/>
                </a:solidFill>
              </a:rPr>
              <a:t>scenarios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with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varying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objective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focus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and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stage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of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expansion</a:t>
            </a:r>
            <a:r>
              <a:rPr lang="de-DE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58" y="2045756"/>
            <a:ext cx="248334" cy="226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09" y="4600054"/>
            <a:ext cx="247016" cy="24701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66" y="1231741"/>
            <a:ext cx="197790" cy="18005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96" y="1509477"/>
            <a:ext cx="196740" cy="19674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70" y="1241680"/>
            <a:ext cx="197790" cy="18005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78" y="1529355"/>
            <a:ext cx="196740" cy="1967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08" y="1241680"/>
            <a:ext cx="197790" cy="18005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37" y="1529355"/>
            <a:ext cx="196740" cy="19674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452" y="1241680"/>
            <a:ext cx="197790" cy="18005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782" y="1529355"/>
            <a:ext cx="196740" cy="1967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-1" b="2400"/>
          <a:stretch/>
        </p:blipFill>
        <p:spPr>
          <a:xfrm>
            <a:off x="4010025" y="1785404"/>
            <a:ext cx="8191500" cy="47011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7782" y="3770807"/>
            <a:ext cx="3713017" cy="369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C(IS) = w(TS)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*C(TS) + w(PS)*C(PS)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49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</p:spTree>
    <p:extLst>
      <p:ext uri="{BB962C8B-B14F-4D97-AF65-F5344CB8AC3E}">
        <p14:creationId xmlns:p14="http://schemas.microsoft.com/office/powerpoint/2010/main" val="5509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19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3264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Systems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modeling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398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address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between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systems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05926" y="1566411"/>
            <a:ext cx="409269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Modeling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framework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planning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operation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problems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integrated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systems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/>
            <a:endParaRPr lang="de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Interpretation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according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problems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problems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de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25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sp>
        <p:nvSpPr>
          <p:cNvPr id="27" name="Rechteck 15"/>
          <p:cNvSpPr/>
          <p:nvPr/>
        </p:nvSpPr>
        <p:spPr>
          <a:xfrm flipH="1">
            <a:off x="111759" y="6096000"/>
            <a:ext cx="4460239" cy="288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Meta-model of the integrated approach.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r="1852"/>
          <a:stretch/>
        </p:blipFill>
        <p:spPr>
          <a:xfrm>
            <a:off x="142239" y="3519700"/>
            <a:ext cx="4429761" cy="2505180"/>
          </a:xfrm>
          <a:prstGeom prst="rect">
            <a:avLst/>
          </a:prstGeom>
        </p:spPr>
      </p:pic>
      <p:sp>
        <p:nvSpPr>
          <p:cNvPr id="23" name="Rechteck 15"/>
          <p:cNvSpPr/>
          <p:nvPr/>
        </p:nvSpPr>
        <p:spPr>
          <a:xfrm flipH="1">
            <a:off x="4776760" y="4375771"/>
            <a:ext cx="7293319" cy="288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Systems Engineering Process</a:t>
            </a:r>
          </a:p>
        </p:txBody>
      </p:sp>
      <p:sp>
        <p:nvSpPr>
          <p:cNvPr id="19" name="Rechteck 15"/>
          <p:cNvSpPr/>
          <p:nvPr/>
        </p:nvSpPr>
        <p:spPr>
          <a:xfrm>
            <a:off x="121920" y="924560"/>
            <a:ext cx="1195832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bg1"/>
                </a:solidFill>
              </a:rPr>
              <a:t>Mesoscopic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modeling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of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integrated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systems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with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interactions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between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components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based</a:t>
            </a:r>
            <a:r>
              <a:rPr lang="de-DE" sz="1400" b="1" dirty="0">
                <a:solidFill>
                  <a:schemeClr val="bg1"/>
                </a:solidFill>
              </a:rPr>
              <a:t> on </a:t>
            </a:r>
            <a:r>
              <a:rPr lang="de-DE" sz="1400" b="1" dirty="0" err="1">
                <a:solidFill>
                  <a:schemeClr val="bg1"/>
                </a:solidFill>
              </a:rPr>
              <a:t>ports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and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channels</a:t>
            </a:r>
            <a:r>
              <a:rPr lang="de-DE" sz="1400" b="1" dirty="0">
                <a:solidFill>
                  <a:schemeClr val="bg1"/>
                </a:solidFill>
              </a:rPr>
              <a:t>.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84541" y="1558192"/>
            <a:ext cx="7295700" cy="2774113"/>
            <a:chOff x="821464" y="1381344"/>
            <a:chExt cx="7278928" cy="276773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64" y="1432939"/>
              <a:ext cx="7278928" cy="271614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3236792" y="1381344"/>
              <a:ext cx="1224136" cy="2508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10549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2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6579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Towards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integrated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4833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Situation and challenges of transportation and power systems.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15"/>
          <p:cNvSpPr/>
          <p:nvPr/>
        </p:nvSpPr>
        <p:spPr>
          <a:xfrm>
            <a:off x="266700" y="5200984"/>
            <a:ext cx="1175359" cy="488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7902" y="5799179"/>
            <a:ext cx="1172487" cy="58219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Power </a:t>
            </a:r>
          </a:p>
          <a:p>
            <a:pPr algn="ctr"/>
            <a:r>
              <a:rPr lang="de-DE" sz="1300" dirty="0"/>
              <a:t>System</a:t>
            </a:r>
            <a:endParaRPr lang="en-US" sz="13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3" y="5407245"/>
            <a:ext cx="408747" cy="201673"/>
          </a:xfrm>
          <a:prstGeom prst="rect">
            <a:avLst/>
          </a:prstGeom>
        </p:spPr>
      </p:pic>
      <p:sp>
        <p:nvSpPr>
          <p:cNvPr id="48" name="Rechteck 15"/>
          <p:cNvSpPr/>
          <p:nvPr/>
        </p:nvSpPr>
        <p:spPr>
          <a:xfrm>
            <a:off x="6082245" y="5206626"/>
            <a:ext cx="1175359" cy="488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hteck 15"/>
          <p:cNvSpPr/>
          <p:nvPr/>
        </p:nvSpPr>
        <p:spPr>
          <a:xfrm>
            <a:off x="1436788" y="5200983"/>
            <a:ext cx="4480942" cy="1178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energy system dynamics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renewable energy sources,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decentralized power distribution,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prosumers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Energy/Smart Grids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54" y="5327672"/>
            <a:ext cx="334474" cy="334474"/>
          </a:xfrm>
          <a:prstGeom prst="rect">
            <a:avLst/>
          </a:prstGeom>
        </p:spPr>
      </p:pic>
      <p:sp>
        <p:nvSpPr>
          <p:cNvPr id="28" name="Rechteck 15"/>
          <p:cNvSpPr/>
          <p:nvPr/>
        </p:nvSpPr>
        <p:spPr>
          <a:xfrm>
            <a:off x="7262328" y="5205834"/>
            <a:ext cx="4650272" cy="1157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transportation paradigms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 electrification,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mobility-on-demand,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autonomous vehicles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Intelligent Transportation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hteck 15"/>
          <p:cNvSpPr/>
          <p:nvPr/>
        </p:nvSpPr>
        <p:spPr>
          <a:xfrm rot="5400000">
            <a:off x="8963368" y="2254346"/>
            <a:ext cx="53724" cy="5844737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15"/>
          <p:cNvSpPr/>
          <p:nvPr/>
        </p:nvSpPr>
        <p:spPr>
          <a:xfrm rot="5400000">
            <a:off x="3071341" y="2343094"/>
            <a:ext cx="53535" cy="56628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90852" y="5797915"/>
            <a:ext cx="1172487" cy="58219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Transportation</a:t>
            </a:r>
          </a:p>
          <a:p>
            <a:pPr algn="ctr"/>
            <a:r>
              <a:rPr lang="de-DE" sz="1300" dirty="0"/>
              <a:t>System</a:t>
            </a:r>
            <a:endParaRPr lang="en-US" sz="1300" dirty="0"/>
          </a:p>
        </p:txBody>
      </p:sp>
      <p:sp>
        <p:nvSpPr>
          <p:cNvPr id="37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11" y="957262"/>
            <a:ext cx="5659144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18"/>
          <a:stretch/>
        </p:blipFill>
        <p:spPr>
          <a:xfrm>
            <a:off x="6068219" y="942975"/>
            <a:ext cx="5844309" cy="4208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5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20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344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2368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Channels, Components, Ports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08" y="895667"/>
            <a:ext cx="9022519" cy="5572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15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48419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15"/>
          <p:cNvSpPr/>
          <p:nvPr/>
        </p:nvSpPr>
        <p:spPr>
          <a:xfrm>
            <a:off x="58615" y="2810291"/>
            <a:ext cx="12049125" cy="965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hteck 15"/>
          <p:cNvSpPr/>
          <p:nvPr/>
        </p:nvSpPr>
        <p:spPr>
          <a:xfrm>
            <a:off x="58615" y="1846091"/>
            <a:ext cx="12049125" cy="8826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hteck 15"/>
          <p:cNvSpPr/>
          <p:nvPr/>
        </p:nvSpPr>
        <p:spPr>
          <a:xfrm>
            <a:off x="58615" y="886269"/>
            <a:ext cx="12049125" cy="882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21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1699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Previous work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115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An overview.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0681" y="143933"/>
            <a:ext cx="7252691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Early Estimation of Multi-Objective Traffic Flow</a:t>
            </a:r>
          </a:p>
          <a:p>
            <a:r>
              <a:rPr lang="en-US" sz="1600" dirty="0"/>
              <a:t>D. Ascher, G. Hackenberg</a:t>
            </a:r>
          </a:p>
          <a:p>
            <a:r>
              <a:rPr lang="en-US" sz="1600" dirty="0"/>
              <a:t>2014 3</a:t>
            </a:r>
            <a:r>
              <a:rPr lang="en-US" sz="1600" baseline="30000" dirty="0"/>
              <a:t>rd</a:t>
            </a:r>
            <a:r>
              <a:rPr lang="en-US" sz="1600" dirty="0"/>
              <a:t> IEEE International Conference on Connected Vehicles and Expo (ICCVE)</a:t>
            </a:r>
          </a:p>
          <a:p>
            <a:endParaRPr lang="en-US" sz="1600" dirty="0"/>
          </a:p>
          <a:p>
            <a:r>
              <a:rPr lang="en-US" sz="1600" b="1" dirty="0"/>
              <a:t>Integrated transportation and power system modeling</a:t>
            </a:r>
          </a:p>
          <a:p>
            <a:r>
              <a:rPr lang="en-US" sz="1600" dirty="0"/>
              <a:t>D. Ascher, G. Hackenberg</a:t>
            </a:r>
          </a:p>
          <a:p>
            <a:r>
              <a:rPr lang="en-US" sz="1600" dirty="0"/>
              <a:t>2015 4</a:t>
            </a:r>
            <a:r>
              <a:rPr lang="en-US" sz="1600" baseline="30000" dirty="0"/>
              <a:t>th</a:t>
            </a:r>
            <a:r>
              <a:rPr lang="en-US" sz="1600" dirty="0"/>
              <a:t> IEEE International Conference on Connected Vehicles and Expo (ICCVE)</a:t>
            </a:r>
          </a:p>
          <a:p>
            <a:endParaRPr lang="en-US" sz="1600" dirty="0"/>
          </a:p>
          <a:p>
            <a:r>
              <a:rPr lang="en-US" sz="1600" b="1" dirty="0"/>
              <a:t>The TRANSP-0 framework for integrated transportation and power system design</a:t>
            </a:r>
          </a:p>
          <a:p>
            <a:r>
              <a:rPr lang="en-US" sz="1600" dirty="0"/>
              <a:t>D. Ascher, G. Hackenberg</a:t>
            </a:r>
          </a:p>
          <a:p>
            <a:r>
              <a:rPr lang="en-US" sz="1600" dirty="0"/>
              <a:t>2016 19</a:t>
            </a:r>
            <a:r>
              <a:rPr lang="en-US" sz="1600" baseline="30000" dirty="0"/>
              <a:t>th</a:t>
            </a:r>
            <a:r>
              <a:rPr lang="en-US" sz="1600" dirty="0"/>
              <a:t>  IEEE International Conference on Intelligent Transportation Systems (ITSC) </a:t>
            </a:r>
          </a:p>
          <a:p>
            <a:endParaRPr lang="en-US" sz="1600" dirty="0"/>
          </a:p>
          <a:p>
            <a:endParaRPr lang="de-DE" sz="1600" dirty="0"/>
          </a:p>
        </p:txBody>
      </p:sp>
      <p:sp>
        <p:nvSpPr>
          <p:cNvPr id="19" name="Rectangle 18"/>
          <p:cNvSpPr/>
          <p:nvPr/>
        </p:nvSpPr>
        <p:spPr>
          <a:xfrm>
            <a:off x="8143192" y="1196903"/>
            <a:ext cx="3863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E72AD"/>
                </a:solidFill>
              </a:rPr>
              <a:t>Multi-Objective Traffic Modeling Technique</a:t>
            </a:r>
            <a:endParaRPr lang="de-DE" sz="1600" dirty="0">
              <a:solidFill>
                <a:srgbClr val="0E72AD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8857" y="2118138"/>
            <a:ext cx="35734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E72AD"/>
                </a:solidFill>
              </a:rPr>
              <a:t>Integrated Systems Modeling Technique</a:t>
            </a:r>
            <a:endParaRPr lang="de-DE" sz="1600" dirty="0">
              <a:solidFill>
                <a:srgbClr val="0E72AD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445643" y="3122101"/>
            <a:ext cx="24095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E72AD"/>
                </a:solidFill>
              </a:rPr>
              <a:t>Formal Design Framework</a:t>
            </a:r>
            <a:endParaRPr lang="de-DE" sz="1600" dirty="0">
              <a:solidFill>
                <a:srgbClr val="0E72AD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32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</p:spTree>
    <p:extLst>
      <p:ext uri="{BB962C8B-B14F-4D97-AF65-F5344CB8AC3E}">
        <p14:creationId xmlns:p14="http://schemas.microsoft.com/office/powerpoint/2010/main" val="17166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9" y="1060143"/>
            <a:ext cx="3819007" cy="25460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25" t="5238" r="11671"/>
          <a:stretch/>
        </p:blipFill>
        <p:spPr>
          <a:xfrm>
            <a:off x="4187902" y="1054100"/>
            <a:ext cx="3810000" cy="2541620"/>
          </a:xfrm>
          <a:prstGeom prst="rect">
            <a:avLst/>
          </a:prstGeom>
        </p:spPr>
      </p:pic>
      <p:sp>
        <p:nvSpPr>
          <p:cNvPr id="47" name="Rechteck 15"/>
          <p:cNvSpPr/>
          <p:nvPr/>
        </p:nvSpPr>
        <p:spPr>
          <a:xfrm>
            <a:off x="4187902" y="3801726"/>
            <a:ext cx="3806047" cy="1227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 of balancing aligned demands of transportation and power systems (e.g. V2G)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Increased dependencies and demands for information, connectivity and communication b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etween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3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6579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Towards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integrated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3913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integrate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transportation and power systems?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15"/>
          <p:cNvSpPr/>
          <p:nvPr/>
        </p:nvSpPr>
        <p:spPr>
          <a:xfrm>
            <a:off x="8175738" y="3627349"/>
            <a:ext cx="791404" cy="328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hteck 15"/>
          <p:cNvSpPr/>
          <p:nvPr/>
        </p:nvSpPr>
        <p:spPr>
          <a:xfrm>
            <a:off x="8186079" y="3779749"/>
            <a:ext cx="3783937" cy="1236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Integration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systems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could</a:t>
            </a:r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minimize environmental impacts, resource consumption and operation costs as well as maximize long-term sustainability</a:t>
            </a:r>
          </a:p>
        </p:txBody>
      </p:sp>
      <p:sp>
        <p:nvSpPr>
          <p:cNvPr id="42" name="Rechteck 15"/>
          <p:cNvSpPr/>
          <p:nvPr/>
        </p:nvSpPr>
        <p:spPr>
          <a:xfrm>
            <a:off x="200102" y="3814428"/>
            <a:ext cx="3805043" cy="1214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and transportation systems are subject to dynamics of supply and demand (as loads/locomotion)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(Cost of) power/transportation supply can be dependent on each other (e.g. with electric vehicles)</a:t>
            </a: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hteck 15"/>
          <p:cNvSpPr/>
          <p:nvPr/>
        </p:nvSpPr>
        <p:spPr>
          <a:xfrm>
            <a:off x="200103" y="5232400"/>
            <a:ext cx="11772900" cy="1054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for integrated planning, operation and control strategies. </a:t>
            </a:r>
          </a:p>
          <a:p>
            <a:pPr algn="ctr"/>
            <a:r>
              <a:rPr lang="en-US" dirty="0"/>
              <a:t>However: Suitable approaches have yet to be established!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79" y="1054359"/>
            <a:ext cx="3783937" cy="25219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23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</p:spTree>
    <p:extLst>
      <p:ext uri="{BB962C8B-B14F-4D97-AF65-F5344CB8AC3E}">
        <p14:creationId xmlns:p14="http://schemas.microsoft.com/office/powerpoint/2010/main" val="28769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5"/>
          <p:cNvSpPr/>
          <p:nvPr/>
        </p:nvSpPr>
        <p:spPr>
          <a:xfrm>
            <a:off x="200103" y="978922"/>
            <a:ext cx="11772900" cy="12862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ube 27"/>
          <p:cNvSpPr/>
          <p:nvPr/>
        </p:nvSpPr>
        <p:spPr>
          <a:xfrm>
            <a:off x="4424979" y="1196524"/>
            <a:ext cx="868381" cy="910168"/>
          </a:xfrm>
          <a:prstGeom prst="cub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ube 24"/>
          <p:cNvSpPr/>
          <p:nvPr/>
        </p:nvSpPr>
        <p:spPr>
          <a:xfrm>
            <a:off x="919779" y="1185729"/>
            <a:ext cx="868381" cy="910168"/>
          </a:xfrm>
          <a:prstGeom prst="cub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4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6579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Towards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integrated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3734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Existing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 smtClean="0">
                <a:solidFill>
                  <a:schemeClr val="bg1">
                    <a:lumMod val="50000"/>
                  </a:schemeClr>
                </a:solidFill>
              </a:rPr>
              <a:t>models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ube 25"/>
          <p:cNvSpPr/>
          <p:nvPr/>
        </p:nvSpPr>
        <p:spPr>
          <a:xfrm>
            <a:off x="1671619" y="1185729"/>
            <a:ext cx="2088232" cy="9101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Intelligent Scheduling</a:t>
            </a:r>
          </a:p>
        </p:txBody>
      </p:sp>
      <p:sp>
        <p:nvSpPr>
          <p:cNvPr id="27" name="Rechteck 23"/>
          <p:cNvSpPr/>
          <p:nvPr/>
        </p:nvSpPr>
        <p:spPr>
          <a:xfrm flipV="1">
            <a:off x="1178310" y="4752612"/>
            <a:ext cx="10653133" cy="16897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106"/>
          <p:cNvSpPr txBox="1"/>
          <p:nvPr/>
        </p:nvSpPr>
        <p:spPr>
          <a:xfrm>
            <a:off x="233362" y="2339192"/>
            <a:ext cx="11739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Intelligent </a:t>
            </a: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scheduling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approaches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address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strategies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EV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within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but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neglect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effects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Vehicle</a:t>
            </a: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routing</a:t>
            </a: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approaches</a:t>
            </a: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sufficient representation of the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but lack details about the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system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 particular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electric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devices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Approaches</a:t>
            </a: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modeling</a:t>
            </a: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</a:t>
            </a:r>
            <a:r>
              <a:rPr lang="de-D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employ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prescribed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strategies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which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not sufficiently address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wide variety of transportation and power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objectives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constraints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their relative </a:t>
            </a:r>
            <a:r>
              <a:rPr lang="de-DE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impacts</a:t>
            </a:r>
            <a:r>
              <a:rPr lang="de-DE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250318" y="4789544"/>
            <a:ext cx="10581126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Modeling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mesoscopic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behavior and interactions of both transportation and power systems on the car/electric device level: 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modeling of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integrated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systems</a:t>
            </a:r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Rapid and flexible adjustment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control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strategies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objectives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constraints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behavior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within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models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effects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options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regard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(e.g.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modification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lanes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intersections</a:t>
            </a:r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etc.)</a:t>
            </a:r>
          </a:p>
        </p:txBody>
      </p:sp>
      <p:sp>
        <p:nvSpPr>
          <p:cNvPr id="40" name="Bent-Up Arrow 39"/>
          <p:cNvSpPr/>
          <p:nvPr/>
        </p:nvSpPr>
        <p:spPr>
          <a:xfrm rot="5400000">
            <a:off x="295011" y="4995163"/>
            <a:ext cx="753384" cy="648072"/>
          </a:xfrm>
          <a:prstGeom prst="bentUpArrow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5178089" y="1195254"/>
            <a:ext cx="2088232" cy="91016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Routing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23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sp>
        <p:nvSpPr>
          <p:cNvPr id="29" name="Cube 28"/>
          <p:cNvSpPr/>
          <p:nvPr/>
        </p:nvSpPr>
        <p:spPr>
          <a:xfrm>
            <a:off x="8082579" y="1195889"/>
            <a:ext cx="868381" cy="910168"/>
          </a:xfrm>
          <a:prstGeom prst="cub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Cube 41"/>
          <p:cNvSpPr/>
          <p:nvPr/>
        </p:nvSpPr>
        <p:spPr>
          <a:xfrm>
            <a:off x="8850409" y="1188631"/>
            <a:ext cx="2088232" cy="9072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and 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97" y="1556575"/>
            <a:ext cx="447856" cy="424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1" y="1549527"/>
            <a:ext cx="394819" cy="393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407" y="1572831"/>
            <a:ext cx="437508" cy="3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5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1699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Previous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work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4622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Integrated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systems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modeling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technique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demonstration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49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pic>
        <p:nvPicPr>
          <p:cNvPr id="15" name="Grafik 38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474" y1="8163" x2="31022" y2="8844"/>
                        <a14:foregroundMark x1="34307" y1="85714" x2="53285" y2="86395"/>
                        <a14:backgroundMark x1="1825" y1="45578" x2="1825" y2="45578"/>
                        <a14:backgroundMark x1="2555" y1="41497" x2="5839" y2="26531"/>
                        <a14:backgroundMark x1="22993" y1="34694" x2="24088" y2="63946"/>
                        <a14:backgroundMark x1="43796" y1="22449" x2="42336" y2="48299"/>
                        <a14:backgroundMark x1="63504" y1="37415" x2="61679" y2="58503"/>
                        <a14:backgroundMark x1="82847" y1="35374" x2="84672" y2="605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0280" y="4374401"/>
            <a:ext cx="104331" cy="55973"/>
          </a:xfrm>
          <a:prstGeom prst="rect">
            <a:avLst/>
          </a:prstGeom>
          <a:effectLst>
            <a:innerShdw blurRad="63500" dist="50800" dir="13500000">
              <a:prstClr val="black">
                <a:alpha val="0"/>
              </a:prstClr>
            </a:innerShdw>
          </a:effectLst>
        </p:spPr>
      </p:pic>
      <p:sp>
        <p:nvSpPr>
          <p:cNvPr id="19" name="Textfeld 36"/>
          <p:cNvSpPr txBox="1"/>
          <p:nvPr/>
        </p:nvSpPr>
        <p:spPr>
          <a:xfrm>
            <a:off x="4103804" y="2710246"/>
            <a:ext cx="1201135" cy="21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Intermediate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t="-1" b="2400"/>
          <a:stretch/>
        </p:blipFill>
        <p:spPr>
          <a:xfrm>
            <a:off x="5257384" y="905270"/>
            <a:ext cx="6861880" cy="393804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9" y="3475223"/>
            <a:ext cx="4845615" cy="299260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r="1852"/>
          <a:stretch/>
        </p:blipFill>
        <p:spPr>
          <a:xfrm>
            <a:off x="370839" y="870017"/>
            <a:ext cx="4429761" cy="25051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19700" y="4422845"/>
            <a:ext cx="98933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Early Estimation of Multi-Objective Traffic Flow</a:t>
            </a:r>
          </a:p>
          <a:p>
            <a:r>
              <a:rPr lang="en-US" sz="1200" dirty="0"/>
              <a:t>D. Ascher, G. Hackenberg</a:t>
            </a:r>
          </a:p>
          <a:p>
            <a:r>
              <a:rPr lang="en-US" sz="1200" dirty="0"/>
              <a:t>2014 3</a:t>
            </a:r>
            <a:r>
              <a:rPr lang="en-US" sz="1200" baseline="30000" dirty="0"/>
              <a:t>rd</a:t>
            </a:r>
            <a:r>
              <a:rPr lang="en-US" sz="1200" dirty="0"/>
              <a:t> IEEE International Conference on Connected Vehicles and Expo (ICCVE)</a:t>
            </a:r>
          </a:p>
          <a:p>
            <a:endParaRPr lang="en-US" sz="1200" dirty="0"/>
          </a:p>
          <a:p>
            <a:r>
              <a:rPr lang="en-US" sz="1200" b="1" dirty="0"/>
              <a:t>Integrated transportation and power system modeling</a:t>
            </a:r>
          </a:p>
          <a:p>
            <a:r>
              <a:rPr lang="en-US" sz="1200" dirty="0"/>
              <a:t>D. Ascher, G. Hackenberg</a:t>
            </a:r>
          </a:p>
          <a:p>
            <a:r>
              <a:rPr lang="en-US" sz="1200" dirty="0"/>
              <a:t>2015 4</a:t>
            </a:r>
            <a:r>
              <a:rPr lang="en-US" sz="1200" baseline="30000" dirty="0"/>
              <a:t>th</a:t>
            </a:r>
            <a:r>
              <a:rPr lang="en-US" sz="1200" dirty="0"/>
              <a:t> IEEE International Conference on Connected Vehicles and Expo (ICCVE)</a:t>
            </a:r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3137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92" y="2318744"/>
            <a:ext cx="1220689" cy="904008"/>
          </a:xfrm>
          <a:prstGeom prst="rect">
            <a:avLst/>
          </a:prstGeom>
        </p:spPr>
      </p:pic>
      <p:sp>
        <p:nvSpPr>
          <p:cNvPr id="25" name="Rechteck 15"/>
          <p:cNvSpPr/>
          <p:nvPr/>
        </p:nvSpPr>
        <p:spPr>
          <a:xfrm>
            <a:off x="977900" y="3294315"/>
            <a:ext cx="1230474" cy="51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6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3"/>
          <p:cNvSpPr txBox="1"/>
          <p:nvPr/>
        </p:nvSpPr>
        <p:spPr>
          <a:xfrm>
            <a:off x="482405" y="123051"/>
            <a:ext cx="880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TRANSP-0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framework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integrated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transportation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feld 3"/>
          <p:cNvSpPr txBox="1"/>
          <p:nvPr/>
        </p:nvSpPr>
        <p:spPr>
          <a:xfrm>
            <a:off x="491930" y="437376"/>
            <a:ext cx="3253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The TRANSP-0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design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abstraction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79158" y="3795316"/>
            <a:ext cx="1227467" cy="47756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Power </a:t>
            </a:r>
          </a:p>
          <a:p>
            <a:pPr algn="ctr"/>
            <a:r>
              <a:rPr lang="de-DE" sz="1300" dirty="0"/>
              <a:t>System</a:t>
            </a:r>
            <a:endParaRPr lang="en-US" sz="1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12" y="3434048"/>
            <a:ext cx="427914" cy="211130"/>
          </a:xfrm>
          <a:prstGeom prst="rect">
            <a:avLst/>
          </a:prstGeom>
        </p:spPr>
      </p:pic>
      <p:sp>
        <p:nvSpPr>
          <p:cNvPr id="27" name="Rechteck 15"/>
          <p:cNvSpPr/>
          <p:nvPr/>
        </p:nvSpPr>
        <p:spPr>
          <a:xfrm>
            <a:off x="969662" y="5345896"/>
            <a:ext cx="1230474" cy="511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70920" y="5846897"/>
            <a:ext cx="1227467" cy="47756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dirty="0"/>
              <a:t>Transportation System</a:t>
            </a:r>
            <a:endParaRPr lang="en-US" sz="1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77" y="5432137"/>
            <a:ext cx="350158" cy="350158"/>
          </a:xfrm>
          <a:prstGeom prst="rect">
            <a:avLst/>
          </a:prstGeom>
        </p:spPr>
      </p:pic>
      <p:sp>
        <p:nvSpPr>
          <p:cNvPr id="30" name="Rechteck 15"/>
          <p:cNvSpPr/>
          <p:nvPr/>
        </p:nvSpPr>
        <p:spPr>
          <a:xfrm>
            <a:off x="917576" y="2315280"/>
            <a:ext cx="64770" cy="19621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15"/>
          <p:cNvSpPr/>
          <p:nvPr/>
        </p:nvSpPr>
        <p:spPr>
          <a:xfrm>
            <a:off x="918211" y="4363155"/>
            <a:ext cx="70484" cy="1962150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hteck 15"/>
          <p:cNvSpPr/>
          <p:nvPr/>
        </p:nvSpPr>
        <p:spPr>
          <a:xfrm>
            <a:off x="2282825" y="2318166"/>
            <a:ext cx="2974975" cy="1964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15"/>
          <p:cNvSpPr/>
          <p:nvPr/>
        </p:nvSpPr>
        <p:spPr>
          <a:xfrm>
            <a:off x="2287905" y="1567816"/>
            <a:ext cx="2971800" cy="658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Parameters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(Static Properties)</a:t>
            </a:r>
          </a:p>
        </p:txBody>
      </p:sp>
      <p:sp>
        <p:nvSpPr>
          <p:cNvPr id="35" name="Rechteck 15"/>
          <p:cNvSpPr/>
          <p:nvPr/>
        </p:nvSpPr>
        <p:spPr>
          <a:xfrm>
            <a:off x="2282825" y="4366331"/>
            <a:ext cx="2974975" cy="196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15"/>
          <p:cNvSpPr/>
          <p:nvPr/>
        </p:nvSpPr>
        <p:spPr>
          <a:xfrm>
            <a:off x="5330825" y="2308930"/>
            <a:ext cx="2974975" cy="1964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15"/>
          <p:cNvSpPr/>
          <p:nvPr/>
        </p:nvSpPr>
        <p:spPr>
          <a:xfrm>
            <a:off x="5335905" y="1567815"/>
            <a:ext cx="2971800" cy="658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Component Behavior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(Dynamic Properties)</a:t>
            </a:r>
          </a:p>
        </p:txBody>
      </p:sp>
      <p:sp>
        <p:nvSpPr>
          <p:cNvPr id="39" name="Rechteck 15"/>
          <p:cNvSpPr/>
          <p:nvPr/>
        </p:nvSpPr>
        <p:spPr>
          <a:xfrm>
            <a:off x="5330825" y="4366331"/>
            <a:ext cx="2974975" cy="1954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hteck 15"/>
          <p:cNvSpPr/>
          <p:nvPr/>
        </p:nvSpPr>
        <p:spPr>
          <a:xfrm>
            <a:off x="8378825" y="2308930"/>
            <a:ext cx="2974975" cy="1964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15"/>
          <p:cNvSpPr/>
          <p:nvPr/>
        </p:nvSpPr>
        <p:spPr>
          <a:xfrm>
            <a:off x="8383905" y="1567815"/>
            <a:ext cx="2971800" cy="658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Requirements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(Control Strategy)</a:t>
            </a:r>
          </a:p>
        </p:txBody>
      </p:sp>
      <p:sp>
        <p:nvSpPr>
          <p:cNvPr id="44" name="Rechteck 15"/>
          <p:cNvSpPr/>
          <p:nvPr/>
        </p:nvSpPr>
        <p:spPr>
          <a:xfrm>
            <a:off x="8378825" y="4366331"/>
            <a:ext cx="2974975" cy="1944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feld 47"/>
          <p:cNvSpPr txBox="1"/>
          <p:nvPr/>
        </p:nvSpPr>
        <p:spPr>
          <a:xfrm>
            <a:off x="5495520" y="4449004"/>
            <a:ext cx="25605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dynamic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runtime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effects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traffic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  <a:endParaRPr lang="de-DE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ehicles</a:t>
            </a:r>
            <a:endParaRPr lang="de-DE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hteck 1"/>
          <p:cNvSpPr/>
          <p:nvPr/>
        </p:nvSpPr>
        <p:spPr>
          <a:xfrm>
            <a:off x="8577321" y="5110597"/>
            <a:ext cx="26864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Local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shortest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traveling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-efficiency)</a:t>
            </a: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Constraints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(e.g.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capacity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Rechteck 22"/>
          <p:cNvSpPr/>
          <p:nvPr/>
        </p:nvSpPr>
        <p:spPr>
          <a:xfrm>
            <a:off x="8576521" y="4355547"/>
            <a:ext cx="30998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  <a:endParaRPr lang="de-DE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</a:t>
            </a:r>
            <a:r>
              <a:rPr lang="de-DE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congestion</a:t>
            </a:r>
            <a:r>
              <a:rPr lang="de-DE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management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55" name="Rechteck 22"/>
          <p:cNvSpPr/>
          <p:nvPr/>
        </p:nvSpPr>
        <p:spPr>
          <a:xfrm>
            <a:off x="2436107" y="4416006"/>
            <a:ext cx="282169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Traffic Infrastructure</a:t>
            </a:r>
          </a:p>
          <a:p>
            <a:endParaRPr lang="de-DE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Vehicle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hteck 22"/>
          <p:cNvSpPr/>
          <p:nvPr/>
        </p:nvSpPr>
        <p:spPr>
          <a:xfrm>
            <a:off x="8576521" y="2354066"/>
            <a:ext cx="28769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  <a:endParaRPr lang="de-DE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load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balancing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Local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objectives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-efficiency)</a:t>
            </a: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Constraints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capacity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58" name="Rechteck 27"/>
          <p:cNvSpPr/>
          <p:nvPr/>
        </p:nvSpPr>
        <p:spPr>
          <a:xfrm>
            <a:off x="5545666" y="3097065"/>
            <a:ext cx="2345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endParaRPr lang="de-DE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hteck 22"/>
          <p:cNvSpPr/>
          <p:nvPr/>
        </p:nvSpPr>
        <p:spPr>
          <a:xfrm>
            <a:off x="2384612" y="2421190"/>
            <a:ext cx="2955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Infrastructure</a:t>
            </a:r>
          </a:p>
          <a:p>
            <a:endParaRPr lang="de-DE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05" y="1789921"/>
            <a:ext cx="226062" cy="2260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55" y="1767908"/>
            <a:ext cx="259717" cy="2597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67" y="1762723"/>
            <a:ext cx="281519" cy="25580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18"/>
          <a:stretch/>
        </p:blipFill>
        <p:spPr>
          <a:xfrm>
            <a:off x="979830" y="4368754"/>
            <a:ext cx="1216890" cy="876269"/>
          </a:xfrm>
          <a:prstGeom prst="rect">
            <a:avLst/>
          </a:prstGeom>
        </p:spPr>
      </p:pic>
      <p:sp>
        <p:nvSpPr>
          <p:cNvPr id="45" name="Rechteck 27"/>
          <p:cNvSpPr/>
          <p:nvPr/>
        </p:nvSpPr>
        <p:spPr>
          <a:xfrm>
            <a:off x="5545666" y="2434550"/>
            <a:ext cx="2345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States,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net</a:t>
            </a:r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endParaRPr lang="de-DE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47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sp>
        <p:nvSpPr>
          <p:cNvPr id="49" name="Rechteck 15"/>
          <p:cNvSpPr/>
          <p:nvPr/>
        </p:nvSpPr>
        <p:spPr>
          <a:xfrm>
            <a:off x="121920" y="924560"/>
            <a:ext cx="11958320" cy="457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TRANSP-0 </a:t>
            </a:r>
            <a:r>
              <a:rPr lang="de-DE" sz="1400" b="1" dirty="0" err="1">
                <a:solidFill>
                  <a:schemeClr val="bg1"/>
                </a:solidFill>
              </a:rPr>
              <a:t>provides</a:t>
            </a:r>
            <a:r>
              <a:rPr lang="de-DE" sz="1400" b="1" dirty="0">
                <a:solidFill>
                  <a:schemeClr val="bg1"/>
                </a:solidFill>
              </a:rPr>
              <a:t> a design </a:t>
            </a:r>
            <a:r>
              <a:rPr lang="de-DE" sz="1400" b="1" dirty="0" err="1">
                <a:solidFill>
                  <a:schemeClr val="bg1"/>
                </a:solidFill>
              </a:rPr>
              <a:t>abstraction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for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integrated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system</a:t>
            </a:r>
            <a:r>
              <a:rPr lang="de-DE" sz="1400" b="1" dirty="0">
                <a:solidFill>
                  <a:schemeClr val="bg1"/>
                </a:solidFill>
              </a:rPr>
              <a:t> design </a:t>
            </a:r>
            <a:r>
              <a:rPr lang="de-DE" sz="1400" b="1" dirty="0" err="1">
                <a:solidFill>
                  <a:schemeClr val="bg1"/>
                </a:solidFill>
              </a:rPr>
              <a:t>for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designing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static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and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dynamic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properties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and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control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strategies</a:t>
            </a:r>
            <a:r>
              <a:rPr lang="de-DE" sz="1400" b="1" dirty="0">
                <a:solidFill>
                  <a:schemeClr val="bg1"/>
                </a:solidFill>
              </a:rPr>
              <a:t>.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3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7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15"/>
          <p:cNvSpPr/>
          <p:nvPr/>
        </p:nvSpPr>
        <p:spPr>
          <a:xfrm>
            <a:off x="-10391" y="867599"/>
            <a:ext cx="976745" cy="3516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42989" y="862664"/>
            <a:ext cx="2288584" cy="3579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00" dirty="0"/>
              <a:t>Power System PS = (EI, EC)</a:t>
            </a:r>
            <a:endParaRPr lang="en-US" sz="13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" y="954331"/>
            <a:ext cx="408747" cy="2016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56" y="2274328"/>
            <a:ext cx="6624444" cy="3236071"/>
          </a:xfrm>
          <a:prstGeom prst="rect">
            <a:avLst/>
          </a:prstGeom>
        </p:spPr>
      </p:pic>
      <p:sp>
        <p:nvSpPr>
          <p:cNvPr id="30" name="Textfeld 3"/>
          <p:cNvSpPr txBox="1"/>
          <p:nvPr/>
        </p:nvSpPr>
        <p:spPr>
          <a:xfrm>
            <a:off x="482405" y="123051"/>
            <a:ext cx="2870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Static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parameters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feld 3"/>
          <p:cNvSpPr txBox="1"/>
          <p:nvPr/>
        </p:nvSpPr>
        <p:spPr>
          <a:xfrm>
            <a:off x="491930" y="437376"/>
            <a:ext cx="2267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subsystem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design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27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9829800" y="3098800"/>
            <a:ext cx="2122985" cy="1422400"/>
          </a:xfrm>
          <a:prstGeom prst="wedgeRectCallout">
            <a:avLst>
              <a:gd name="adj1" fmla="val -80654"/>
              <a:gd name="adj2" fmla="val -89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 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(Labels,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Parent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91" y="3726934"/>
            <a:ext cx="2226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Infrastructure EI</a:t>
            </a:r>
          </a:p>
          <a:p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(R) </a:t>
            </a:r>
            <a:endParaRPr lang="de-DE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2482334"/>
            <a:ext cx="27553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EC</a:t>
            </a:r>
          </a:p>
          <a:p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(CS, ES, SL)</a:t>
            </a:r>
            <a:endParaRPr lang="de-DE" sz="1600" dirty="0"/>
          </a:p>
        </p:txBody>
      </p:sp>
      <p:sp>
        <p:nvSpPr>
          <p:cNvPr id="33" name="Rectangular Callout 32"/>
          <p:cNvSpPr/>
          <p:nvPr/>
        </p:nvSpPr>
        <p:spPr>
          <a:xfrm>
            <a:off x="8996218" y="5604328"/>
            <a:ext cx="3098800" cy="812800"/>
          </a:xfrm>
          <a:prstGeom prst="wedgeRectCallout">
            <a:avLst>
              <a:gd name="adj1" fmla="val -40193"/>
              <a:gd name="adj2" fmla="val -7812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Storages ES 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(Labels,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Initial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SOC, Parent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Rectangular Callout 35"/>
          <p:cNvSpPr/>
          <p:nvPr/>
        </p:nvSpPr>
        <p:spPr>
          <a:xfrm>
            <a:off x="6253843" y="1023257"/>
            <a:ext cx="2592885" cy="812800"/>
          </a:xfrm>
          <a:prstGeom prst="wedgeRectCallout">
            <a:avLst>
              <a:gd name="adj1" fmla="val 42528"/>
              <a:gd name="adj2" fmla="val 10610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Charging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Stations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(Labels,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Positions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Parent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4946134"/>
            <a:ext cx="27553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EC</a:t>
            </a:r>
          </a:p>
          <a:p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(CS, ES, SL)</a:t>
            </a:r>
            <a:endParaRPr lang="de-DE" sz="1600" dirty="0"/>
          </a:p>
        </p:txBody>
      </p:sp>
      <p:sp>
        <p:nvSpPr>
          <p:cNvPr id="39" name="Rectangular Callout 38"/>
          <p:cNvSpPr/>
          <p:nvPr/>
        </p:nvSpPr>
        <p:spPr>
          <a:xfrm>
            <a:off x="9228282" y="1041400"/>
            <a:ext cx="2592885" cy="812800"/>
          </a:xfrm>
          <a:prstGeom prst="wedgeRectCallout">
            <a:avLst>
              <a:gd name="adj1" fmla="val -56463"/>
              <a:gd name="adj2" fmla="val 1094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Static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Loads SL 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(Labels,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Profiles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Parent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5" name="Rechteck 15"/>
          <p:cNvSpPr/>
          <p:nvPr/>
        </p:nvSpPr>
        <p:spPr>
          <a:xfrm rot="5400000">
            <a:off x="1592425" y="-771837"/>
            <a:ext cx="48737" cy="32307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15"/>
          <p:cNvSpPr/>
          <p:nvPr/>
        </p:nvSpPr>
        <p:spPr>
          <a:xfrm>
            <a:off x="-10391" y="867598"/>
            <a:ext cx="976745" cy="3516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8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feld 3"/>
          <p:cNvSpPr txBox="1"/>
          <p:nvPr/>
        </p:nvSpPr>
        <p:spPr>
          <a:xfrm>
            <a:off x="482405" y="123051"/>
            <a:ext cx="2870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Static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parameters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feld 3"/>
          <p:cNvSpPr txBox="1"/>
          <p:nvPr/>
        </p:nvSpPr>
        <p:spPr>
          <a:xfrm>
            <a:off x="491930" y="437376"/>
            <a:ext cx="2267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subsystem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design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27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555" y="2081540"/>
            <a:ext cx="6396126" cy="40573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75" y="928665"/>
            <a:ext cx="256266" cy="25626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947420" y="868547"/>
            <a:ext cx="2541946" cy="3461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00" dirty="0"/>
              <a:t>Transportation System TS = (TI, TP)</a:t>
            </a:r>
            <a:endParaRPr lang="en-US" sz="1300" dirty="0"/>
          </a:p>
        </p:txBody>
      </p:sp>
      <p:sp>
        <p:nvSpPr>
          <p:cNvPr id="36" name="Rectangular Callout 35"/>
          <p:cNvSpPr/>
          <p:nvPr/>
        </p:nvSpPr>
        <p:spPr>
          <a:xfrm>
            <a:off x="8769927" y="3896590"/>
            <a:ext cx="3293918" cy="2504209"/>
          </a:xfrm>
          <a:prstGeom prst="wedgeRectCallout">
            <a:avLst>
              <a:gd name="adj1" fmla="val -68589"/>
              <a:gd name="adj2" fmla="val -42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Vehicles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 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(Labels, Sizes,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Efficiencies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Initial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Positions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Battery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Initial SOC)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Demands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 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Vehicle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Labels,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Destinations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Time Points)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6535881" y="862446"/>
            <a:ext cx="2122985" cy="998682"/>
          </a:xfrm>
          <a:prstGeom prst="wedgeRectCallout">
            <a:avLst>
              <a:gd name="adj1" fmla="val -49329"/>
              <a:gd name="adj2" fmla="val 11459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Intersections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(Labels,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Coordinates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1" name="Rectangular Callout 40"/>
          <p:cNvSpPr/>
          <p:nvPr/>
        </p:nvSpPr>
        <p:spPr>
          <a:xfrm>
            <a:off x="9331036" y="2565400"/>
            <a:ext cx="2718089" cy="1017442"/>
          </a:xfrm>
          <a:prstGeom prst="wedgeRectCallout">
            <a:avLst>
              <a:gd name="adj1" fmla="val -99432"/>
              <a:gd name="adj2" fmla="val 748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Segments S 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(Labels, Source, Target,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Capacities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Efficiency)</a:t>
            </a:r>
          </a:p>
        </p:txBody>
      </p:sp>
      <p:sp>
        <p:nvSpPr>
          <p:cNvPr id="3" name="Rectangle 2"/>
          <p:cNvSpPr/>
          <p:nvPr/>
        </p:nvSpPr>
        <p:spPr>
          <a:xfrm>
            <a:off x="306630" y="4204915"/>
            <a:ext cx="2688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Traffic </a:t>
            </a:r>
            <a:r>
              <a:rPr lang="de-DE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participants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TP = (V, D)</a:t>
            </a:r>
            <a:endParaRPr lang="de-DE" sz="1600" dirty="0"/>
          </a:p>
        </p:txBody>
      </p:sp>
      <p:sp>
        <p:nvSpPr>
          <p:cNvPr id="37" name="Rectangle 36"/>
          <p:cNvSpPr/>
          <p:nvPr/>
        </p:nvSpPr>
        <p:spPr>
          <a:xfrm>
            <a:off x="353291" y="3065378"/>
            <a:ext cx="2711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Traffic Infrastructure TI = (I, S)</a:t>
            </a:r>
            <a:endParaRPr lang="de-DE" sz="1600" dirty="0"/>
          </a:p>
        </p:txBody>
      </p:sp>
      <p:sp>
        <p:nvSpPr>
          <p:cNvPr id="32" name="Rechteck 15"/>
          <p:cNvSpPr/>
          <p:nvPr/>
        </p:nvSpPr>
        <p:spPr>
          <a:xfrm rot="5400000">
            <a:off x="1714169" y="-899151"/>
            <a:ext cx="51041" cy="349935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0" y="6539593"/>
            <a:ext cx="12192000" cy="318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15"/>
          <p:cNvSpPr/>
          <p:nvPr/>
        </p:nvSpPr>
        <p:spPr>
          <a:xfrm>
            <a:off x="0" y="0"/>
            <a:ext cx="12192000" cy="666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Shape 5"/>
          <p:cNvSpPr txBox="1"/>
          <p:nvPr/>
        </p:nvSpPr>
        <p:spPr>
          <a:xfrm>
            <a:off x="10806596" y="651237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293148-04EB-4557-8E67-2F8314718EA4}" type="slidenum">
              <a:rPr lang="de-DE" sz="1050" strike="noStrike">
                <a:solidFill>
                  <a:srgbClr val="FFFFFF"/>
                </a:solidFill>
                <a:latin typeface="Calibri"/>
              </a:rPr>
              <a:t>9</a:t>
            </a:fld>
            <a:endParaRPr dirty="0"/>
          </a:p>
        </p:txBody>
      </p:sp>
      <p:sp>
        <p:nvSpPr>
          <p:cNvPr id="11" name="Rechteck 15"/>
          <p:cNvSpPr/>
          <p:nvPr/>
        </p:nvSpPr>
        <p:spPr>
          <a:xfrm>
            <a:off x="0" y="6494780"/>
            <a:ext cx="12192000" cy="45719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5"/>
          <p:cNvSpPr/>
          <p:nvPr/>
        </p:nvSpPr>
        <p:spPr>
          <a:xfrm>
            <a:off x="0" y="76201"/>
            <a:ext cx="12192000" cy="742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15"/>
          <p:cNvSpPr/>
          <p:nvPr/>
        </p:nvSpPr>
        <p:spPr>
          <a:xfrm>
            <a:off x="0" y="214992"/>
            <a:ext cx="466725" cy="423183"/>
          </a:xfrm>
          <a:prstGeom prst="rect">
            <a:avLst/>
          </a:prstGeom>
          <a:solidFill>
            <a:srgbClr val="0E7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feld 3"/>
          <p:cNvSpPr txBox="1"/>
          <p:nvPr/>
        </p:nvSpPr>
        <p:spPr>
          <a:xfrm>
            <a:off x="482405" y="123051"/>
            <a:ext cx="2729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</a:t>
            </a:r>
            <a:r>
              <a:rPr lang="de-DE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feld 3"/>
          <p:cNvSpPr txBox="1"/>
          <p:nvPr/>
        </p:nvSpPr>
        <p:spPr>
          <a:xfrm>
            <a:off x="491930" y="437376"/>
            <a:ext cx="540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States,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actions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transition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functions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an optimal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control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</a:rPr>
              <a:t>problem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25" y="263894"/>
            <a:ext cx="686292" cy="361748"/>
          </a:xfrm>
          <a:prstGeom prst="rect">
            <a:avLst/>
          </a:prstGeom>
        </p:spPr>
      </p:pic>
      <p:sp>
        <p:nvSpPr>
          <p:cNvPr id="45" name="Textfeld 8"/>
          <p:cNvSpPr txBox="1"/>
          <p:nvPr/>
        </p:nvSpPr>
        <p:spPr>
          <a:xfrm>
            <a:off x="19050" y="6574198"/>
            <a:ext cx="19287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85000"/>
                  </a:schemeClr>
                </a:solidFill>
              </a:rPr>
              <a:t>ITSC 2016, </a:t>
            </a:r>
            <a:r>
              <a:rPr lang="pt-BR" sz="1050" dirty="0">
                <a:solidFill>
                  <a:schemeClr val="bg1">
                    <a:lumMod val="85000"/>
                  </a:schemeClr>
                </a:solidFill>
              </a:rPr>
              <a:t>November 1-4, 2016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feld 3"/>
          <p:cNvSpPr txBox="1"/>
          <p:nvPr/>
        </p:nvSpPr>
        <p:spPr>
          <a:xfrm>
            <a:off x="3679153" y="6561951"/>
            <a:ext cx="52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TRANSP-0 framework for integrated transportation and power system design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r="60225"/>
          <a:stretch/>
        </p:blipFill>
        <p:spPr>
          <a:xfrm>
            <a:off x="160647" y="822622"/>
            <a:ext cx="2787269" cy="55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2021</Words>
  <Application>Microsoft Office PowerPoint</Application>
  <PresentationFormat>Widescreen</PresentationFormat>
  <Paragraphs>367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Dominik Ascher</dc:creator>
  <cp:lastModifiedBy>Dominik Ascher</cp:lastModifiedBy>
  <cp:revision>622</cp:revision>
  <dcterms:created xsi:type="dcterms:W3CDTF">2016-08-02T14:15:00Z</dcterms:created>
  <dcterms:modified xsi:type="dcterms:W3CDTF">2016-11-02T15:41:02Z</dcterms:modified>
</cp:coreProperties>
</file>